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7" r:id="rId3"/>
    <p:sldId id="372" r:id="rId4"/>
    <p:sldId id="373" r:id="rId5"/>
    <p:sldId id="374" r:id="rId6"/>
    <p:sldId id="377" r:id="rId7"/>
    <p:sldId id="378" r:id="rId8"/>
    <p:sldId id="376" r:id="rId9"/>
    <p:sldId id="379" r:id="rId10"/>
    <p:sldId id="381" r:id="rId11"/>
    <p:sldId id="380" r:id="rId12"/>
    <p:sldId id="356" r:id="rId13"/>
    <p:sldId id="382" r:id="rId14"/>
    <p:sldId id="384" r:id="rId15"/>
    <p:sldId id="385" r:id="rId16"/>
    <p:sldId id="386" r:id="rId17"/>
    <p:sldId id="387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9" d="100"/>
          <a:sy n="39" d="100"/>
        </p:scale>
        <p:origin x="156" y="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3443405511811"/>
          <c:y val="4.7358422962549919E-2"/>
          <c:w val="0.67499409448818892"/>
          <c:h val="0.554143625558059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Tổng CT tham dự giải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</c:v>
                </c:pt>
                <c:pt idx="1">
                  <c:v>43</c:v>
                </c:pt>
                <c:pt idx="2">
                  <c:v>56</c:v>
                </c:pt>
                <c:pt idx="3">
                  <c:v>78</c:v>
                </c:pt>
                <c:pt idx="4">
                  <c:v>108</c:v>
                </c:pt>
                <c:pt idx="5">
                  <c:v>116</c:v>
                </c:pt>
                <c:pt idx="6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C-479A-A49C-40949851A1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 đoạt giải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17</c:v>
                </c:pt>
                <c:pt idx="2">
                  <c:v>23</c:v>
                </c:pt>
                <c:pt idx="3">
                  <c:v>28</c:v>
                </c:pt>
                <c:pt idx="4">
                  <c:v>29</c:v>
                </c:pt>
                <c:pt idx="5">
                  <c:v>35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C-479A-A49C-40949851A1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8FC-479A-A49C-40949851A1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796736"/>
        <c:axId val="109121536"/>
        <c:axId val="0"/>
      </c:bar3DChart>
      <c:catAx>
        <c:axId val="10779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9121536"/>
        <c:crosses val="autoZero"/>
        <c:auto val="1"/>
        <c:lblAlgn val="ctr"/>
        <c:lblOffset val="100"/>
        <c:noMultiLvlLbl val="0"/>
      </c:catAx>
      <c:valAx>
        <c:axId val="1091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796736"/>
        <c:crosses val="autoZero"/>
        <c:crossBetween val="between"/>
      </c:valAx>
      <c:dTable>
        <c:showHorzBorder val="0"/>
        <c:showVertBorder val="0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18/10/2021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5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3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70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92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3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3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6.png"/><Relationship Id="rId10" Type="http://schemas.openxmlformats.org/officeDocument/2006/relationships/image" Target="../media/image33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png"/><Relationship Id="rId5" Type="http://schemas.openxmlformats.org/officeDocument/2006/relationships/image" Target="../media/image51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.emf"/><Relationship Id="rId4" Type="http://schemas.openxmlformats.org/officeDocument/2006/relationships/image" Target="../media/image14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47800" y="2286000"/>
            <a:ext cx="385744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LỚP 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3124200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C0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C0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 BẬC NHẤT VÀ BẬC HAI 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4399947" y="7391400"/>
            <a:ext cx="11373453" cy="907189"/>
            <a:chOff x="7483861" y="7543801"/>
            <a:chExt cx="11474907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996558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CỦA HÀM SỐ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85387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6206176"/>
            <a:ext cx="8283388" cy="907192"/>
            <a:chOff x="7459670" y="7543799"/>
            <a:chExt cx="9047316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751379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VỀ HÀM SỐ.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816199" y="4572000"/>
            <a:ext cx="5280527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5867400"/>
            <a:ext cx="19013083" cy="53340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72514" y="9906000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45" name="Group 26">
            <a:extLst>
              <a:ext uri="{FF2B5EF4-FFF2-40B4-BE49-F238E27FC236}">
                <a16:creationId xmlns:a16="http://schemas.microsoft.com/office/drawing/2014/main" id="{A5A83D2E-5BF5-4E4D-91D3-0E9210A6F095}"/>
              </a:ext>
            </a:extLst>
          </p:cNvPr>
          <p:cNvGrpSpPr/>
          <p:nvPr/>
        </p:nvGrpSpPr>
        <p:grpSpPr>
          <a:xfrm>
            <a:off x="4399947" y="8617811"/>
            <a:ext cx="11373453" cy="907189"/>
            <a:chOff x="7483861" y="7543801"/>
            <a:chExt cx="11474907" cy="90730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BF37B3-A2D0-44AF-8404-4DFAE8B722FE}"/>
                </a:ext>
              </a:extLst>
            </p:cNvPr>
            <p:cNvSpPr txBox="1"/>
            <p:nvPr/>
          </p:nvSpPr>
          <p:spPr>
            <a:xfrm>
              <a:off x="8993187" y="7620003"/>
              <a:ext cx="996558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CHẴN LẺ CỦA HÀM SỐ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8A6A7761-40A5-4CA8-A8CC-84EE2CFF9EA2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DAB973E0-A3FE-4EE3-9B09-B35E33841C7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0CD16D54-7C01-442E-8D61-FCEF3395D862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63697E95-BF87-48D5-B7A1-0EB5563DD447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BD21599-E40F-4220-A050-E471C22E144B}"/>
                    </a:ext>
                  </a:extLst>
                </p:cNvPr>
                <p:cNvSpPr txBox="1"/>
                <p:nvPr/>
              </p:nvSpPr>
              <p:spPr>
                <a:xfrm>
                  <a:off x="7609951" y="7646473"/>
                  <a:ext cx="991730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id="{0609DB6A-AD13-4169-BDDD-E4D5E38B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1005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3.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Khảo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sát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sự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biến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thiên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của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hàm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 </a:t>
            </a:r>
            <a:r>
              <a:rPr kumimoji="0" lang="en-US" alt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số</a:t>
            </a:r>
            <a:endParaRPr kumimoji="0" lang="en-US" altLang="en-US" sz="4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Batang" panose="02030600000101010101" pitchFamily="18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325C7524-345D-4491-8DFE-0EB74A85FBA0}"/>
                  </a:ext>
                </a:extLst>
              </p:cNvPr>
              <p:cNvSpPr txBox="1"/>
              <p:nvPr/>
            </p:nvSpPr>
            <p:spPr bwMode="auto">
              <a:xfrm>
                <a:off x="9472613" y="4159250"/>
                <a:ext cx="10720387" cy="2089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⇔∀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325C7524-345D-4491-8DFE-0EB74A85F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2613" y="4159250"/>
                <a:ext cx="10720387" cy="2089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80B1A2AC-D6E7-4A38-B6E8-62CCB57B0E62}"/>
                  </a:ext>
                </a:extLst>
              </p:cNvPr>
              <p:cNvSpPr txBox="1"/>
              <p:nvPr/>
            </p:nvSpPr>
            <p:spPr bwMode="auto">
              <a:xfrm>
                <a:off x="10058400" y="6324600"/>
                <a:ext cx="12655550" cy="1731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⇔∀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80B1A2AC-D6E7-4A38-B6E8-62CCB57B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6324600"/>
                <a:ext cx="12655550" cy="173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6">
            <a:extLst>
              <a:ext uri="{FF2B5EF4-FFF2-40B4-BE49-F238E27FC236}">
                <a16:creationId xmlns:a16="http://schemas.microsoft.com/office/drawing/2014/main" id="{55D42309-B354-4EB0-BD6D-A4597967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681788"/>
            <a:ext cx="79248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+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Hàm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f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nghịch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biến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 </a:t>
            </a:r>
            <a:endParaRPr lang="en-US" altLang="en-US" sz="4800" dirty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C961C4DC-680C-4447-915E-57790B67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3528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FontTx/>
              <a:buChar char="-"/>
            </a:pP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Nhận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xét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817D474-C82A-4C91-A241-40ADB394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471988"/>
            <a:ext cx="79248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+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Hàm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f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đồng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biến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 </a:t>
            </a:r>
            <a:endParaRPr lang="en-US" altLang="en-US" sz="4800" dirty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D04519F2-4B4C-40A9-8C86-BB6598C2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35540"/>
            <a:ext cx="2065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Khảo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sự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biến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thiên</a:t>
            </a:r>
            <a:r>
              <a:rPr lang="en-US" altLang="en-US" sz="4800" b="1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hàm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là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xét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xem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hàm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đồng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biến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nghịch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biến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không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đổi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trên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khoảng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(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nửa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khoảng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hay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đoạn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)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nào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trong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tập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xác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định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nó</a:t>
            </a:r>
            <a:endParaRPr lang="en-US" altLang="en-US" sz="4800" dirty="0">
              <a:latin typeface="Times New Roman" panose="020206030504050203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0034D0C3-AD63-4DCF-9698-F2D57164DA23}"/>
              </a:ext>
            </a:extLst>
          </p:cNvPr>
          <p:cNvGrpSpPr/>
          <p:nvPr/>
        </p:nvGrpSpPr>
        <p:grpSpPr>
          <a:xfrm>
            <a:off x="1412912" y="609600"/>
            <a:ext cx="13674688" cy="990600"/>
            <a:chOff x="2815070" y="1077525"/>
            <a:chExt cx="14358166" cy="99060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1CE9FA-331B-45C4-B086-D1BBEDC1E9B3}"/>
                </a:ext>
              </a:extLst>
            </p:cNvPr>
            <p:cNvSpPr txBox="1"/>
            <p:nvPr/>
          </p:nvSpPr>
          <p:spPr>
            <a:xfrm>
              <a:off x="2815070" y="1130895"/>
              <a:ext cx="14358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endPara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50">
              <a:extLst>
                <a:ext uri="{FF2B5EF4-FFF2-40B4-BE49-F238E27FC236}">
                  <a16:creationId xmlns:a16="http://schemas.microsoft.com/office/drawing/2014/main" id="{437D8A10-570A-47B4-BFDE-7E6B24D698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6316306"/>
                </p:ext>
              </p:extLst>
            </p:nvPr>
          </p:nvGraphicFramePr>
          <p:xfrm>
            <a:off x="7530028" y="1077525"/>
            <a:ext cx="1562343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4" imgW="380880" imgH="241200" progId="Equation.DSMT4">
                    <p:embed/>
                  </p:oleObj>
                </mc:Choice>
                <mc:Fallback>
                  <p:oleObj name="Equation" r:id="rId4" imgW="380880" imgH="241200" progId="Equation.DSMT4">
                    <p:embed/>
                    <p:pic>
                      <p:nvPicPr>
                        <p:cNvPr id="51" name="Object 50">
                          <a:extLst>
                            <a:ext uri="{FF2B5EF4-FFF2-40B4-BE49-F238E27FC236}">
                              <a16:creationId xmlns:a16="http://schemas.microsoft.com/office/drawing/2014/main" id="{437D8A10-570A-47B4-BFDE-7E6B24D698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30028" y="1077525"/>
                          <a:ext cx="1562343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" name="Picture 98">
            <a:extLst>
              <a:ext uri="{FF2B5EF4-FFF2-40B4-BE49-F238E27FC236}">
                <a16:creationId xmlns:a16="http://schemas.microsoft.com/office/drawing/2014/main" id="{F966ACEE-ED8A-4FFF-8B40-103F5B06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8001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9FC5013-86F9-4DB3-A686-842094361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9486" y="1600200"/>
            <a:ext cx="5570666" cy="50112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D48C54-82DD-497A-AEE4-9FE0FF808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5187" y="1600199"/>
            <a:ext cx="4840014" cy="501287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71D9DC3-E3CB-41CB-A1B5-486A0351564B}"/>
              </a:ext>
            </a:extLst>
          </p:cNvPr>
          <p:cNvGrpSpPr/>
          <p:nvPr/>
        </p:nvGrpSpPr>
        <p:grpSpPr>
          <a:xfrm>
            <a:off x="2209800" y="7391400"/>
            <a:ext cx="12268199" cy="889263"/>
            <a:chOff x="2691685" y="5157239"/>
            <a:chExt cx="9763579" cy="8892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F05F13-47E5-40B0-8F78-18E498167B02}"/>
                </a:ext>
              </a:extLst>
            </p:cNvPr>
            <p:cNvSpPr txBox="1"/>
            <p:nvPr/>
          </p:nvSpPr>
          <p:spPr>
            <a:xfrm>
              <a:off x="2691685" y="5157239"/>
              <a:ext cx="9040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x</a:t>
              </a:r>
              <a:r>
                <a:rPr kumimoji="0" lang="en-US" sz="4800" b="0" i="1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60" name="Object 59">
              <a:extLst>
                <a:ext uri="{FF2B5EF4-FFF2-40B4-BE49-F238E27FC236}">
                  <a16:creationId xmlns:a16="http://schemas.microsoft.com/office/drawing/2014/main" id="{5057DE61-B0F1-4833-9D71-C8A76D41BC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574399"/>
                </p:ext>
              </p:extLst>
            </p:nvPr>
          </p:nvGraphicFramePr>
          <p:xfrm>
            <a:off x="10514677" y="5212273"/>
            <a:ext cx="1940587" cy="834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9" imgW="444240" imgH="190440" progId="Equation.DSMT4">
                    <p:embed/>
                  </p:oleObj>
                </mc:Choice>
                <mc:Fallback>
                  <p:oleObj name="Equation" r:id="rId9" imgW="444240" imgH="190440" progId="Equation.DSMT4">
                    <p:embed/>
                    <p:pic>
                      <p:nvPicPr>
                        <p:cNvPr id="60" name="Object 59">
                          <a:extLst>
                            <a:ext uri="{FF2B5EF4-FFF2-40B4-BE49-F238E27FC236}">
                              <a16:creationId xmlns:a16="http://schemas.microsoft.com/office/drawing/2014/main" id="{5057DE61-B0F1-4833-9D71-C8A76D41BC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514677" y="5212273"/>
                          <a:ext cx="1940587" cy="8342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C5F68C5-EBA5-46BB-A785-5F923DDE73FD}"/>
              </a:ext>
            </a:extLst>
          </p:cNvPr>
          <p:cNvGrpSpPr/>
          <p:nvPr/>
        </p:nvGrpSpPr>
        <p:grpSpPr>
          <a:xfrm>
            <a:off x="4641775" y="8229600"/>
            <a:ext cx="11360225" cy="838200"/>
            <a:chOff x="8458200" y="11049000"/>
            <a:chExt cx="11360225" cy="83820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7E70DD-6EF5-4A75-98AE-95315F0B0907}"/>
                </a:ext>
              </a:extLst>
            </p:cNvPr>
            <p:cNvSpPr txBox="1"/>
            <p:nvPr/>
          </p:nvSpPr>
          <p:spPr>
            <a:xfrm>
              <a:off x="8458200" y="11049000"/>
              <a:ext cx="11360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x</a:t>
              </a:r>
              <a:r>
                <a:rPr kumimoji="0" lang="en-US" sz="4800" b="0" i="1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nghịch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4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63" name="Object 62">
              <a:extLst>
                <a:ext uri="{FF2B5EF4-FFF2-40B4-BE49-F238E27FC236}">
                  <a16:creationId xmlns:a16="http://schemas.microsoft.com/office/drawing/2014/main" id="{E1735BE8-5613-48DB-9D01-CB9307C3B9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151263"/>
                </p:ext>
              </p:extLst>
            </p:nvPr>
          </p:nvGraphicFramePr>
          <p:xfrm>
            <a:off x="16313225" y="11100551"/>
            <a:ext cx="1829904" cy="786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1" imgW="444240" imgH="190440" progId="Equation.DSMT4">
                    <p:embed/>
                  </p:oleObj>
                </mc:Choice>
                <mc:Fallback>
                  <p:oleObj name="Equation" r:id="rId11" imgW="444240" imgH="190440" progId="Equation.DSMT4">
                    <p:embed/>
                    <p:pic>
                      <p:nvPicPr>
                        <p:cNvPr id="63" name="Object 62">
                          <a:extLst>
                            <a:ext uri="{FF2B5EF4-FFF2-40B4-BE49-F238E27FC236}">
                              <a16:creationId xmlns:a16="http://schemas.microsoft.com/office/drawing/2014/main" id="{E1735BE8-5613-48DB-9D01-CB9307C3B9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313225" y="11100551"/>
                          <a:ext cx="1829904" cy="7866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29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2819400"/>
                <a:ext cx="2286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/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f(x)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TXĐ D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19400"/>
                <a:ext cx="22860000" cy="830997"/>
              </a:xfrm>
              <a:prstGeom prst="rect">
                <a:avLst/>
              </a:prstGeom>
              <a:blipFill>
                <a:blip r:embed="rId4"/>
                <a:stretch>
                  <a:fillRect l="-1200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219200" y="5029200"/>
            <a:ext cx="1406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/>
              <p:cNvSpPr txBox="1"/>
              <p:nvPr/>
            </p:nvSpPr>
            <p:spPr>
              <a:xfrm>
                <a:off x="2133600" y="5765062"/>
                <a:ext cx="16992600" cy="14739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)​ </m:t>
                    </m:r>
                    <m:r>
                      <m:rPr>
                        <m:sty m:val="p"/>
                      </m:rP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800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4800" dirty="0"/>
                  <a:t> 		</a:t>
                </a:r>
                <a:r>
                  <a:rPr lang="en-US" sz="4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65062"/>
                <a:ext cx="16992600" cy="1473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6"/>
          <p:cNvGrpSpPr/>
          <p:nvPr/>
        </p:nvGrpSpPr>
        <p:grpSpPr>
          <a:xfrm>
            <a:off x="1043609" y="762000"/>
            <a:ext cx="11681791" cy="927236"/>
            <a:chOff x="7418870" y="7543799"/>
            <a:chExt cx="14828801" cy="927358"/>
          </a:xfrm>
        </p:grpSpPr>
        <p:sp>
          <p:nvSpPr>
            <p:cNvPr id="23" name="TextBox 22"/>
            <p:cNvSpPr txBox="1"/>
            <p:nvPr/>
          </p:nvSpPr>
          <p:spPr>
            <a:xfrm>
              <a:off x="8993186" y="7620004"/>
              <a:ext cx="1325448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CHẴN, LẺ CỦA HÀM SỐ </a:t>
              </a:r>
            </a:p>
          </p:txBody>
        </p:sp>
        <p:grpSp>
          <p:nvGrpSpPr>
            <p:cNvPr id="24" name="Group 27"/>
            <p:cNvGrpSpPr/>
            <p:nvPr/>
          </p:nvGrpSpPr>
          <p:grpSpPr>
            <a:xfrm>
              <a:off x="7418870" y="7543799"/>
              <a:ext cx="1488686" cy="927358"/>
              <a:chOff x="7418869" y="7543800"/>
              <a:chExt cx="1488686" cy="927358"/>
            </a:xfrm>
          </p:grpSpPr>
          <p:sp>
            <p:nvSpPr>
              <p:cNvPr id="2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9"/>
              <p:cNvGrpSpPr/>
              <p:nvPr/>
            </p:nvGrpSpPr>
            <p:grpSpPr>
              <a:xfrm>
                <a:off x="7418869" y="7640053"/>
                <a:ext cx="1488686" cy="831105"/>
                <a:chOff x="7418869" y="7640053"/>
                <a:chExt cx="1488686" cy="831105"/>
              </a:xfrm>
            </p:grpSpPr>
            <p:sp>
              <p:nvSpPr>
                <p:cNvPr id="27" name="Round Same Side Corner Rectangle 2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18869" y="7640053"/>
                  <a:ext cx="1488686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1828800"/>
            <a:ext cx="47383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E7F4D0-C63A-4F52-A3BC-4B8442964C5F}"/>
                  </a:ext>
                </a:extLst>
              </p:cNvPr>
              <p:cNvSpPr txBox="1"/>
              <p:nvPr/>
            </p:nvSpPr>
            <p:spPr>
              <a:xfrm>
                <a:off x="914400" y="3817203"/>
                <a:ext cx="2286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/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f(x)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TXĐ D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E7F4D0-C63A-4F52-A3BC-4B8442964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17203"/>
                <a:ext cx="22860000" cy="830997"/>
              </a:xfrm>
              <a:prstGeom prst="rect">
                <a:avLst/>
              </a:prstGeom>
              <a:blipFill>
                <a:blip r:embed="rId6"/>
                <a:stretch>
                  <a:fillRect l="-120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CF66270-EBC2-4A41-AC51-4F8DA1D68F9D}"/>
              </a:ext>
            </a:extLst>
          </p:cNvPr>
          <p:cNvSpPr txBox="1"/>
          <p:nvPr/>
        </p:nvSpPr>
        <p:spPr>
          <a:xfrm>
            <a:off x="3276600" y="6781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A9064-48F2-428A-A6C6-C106BB66D660}"/>
              </a:ext>
            </a:extLst>
          </p:cNvPr>
          <p:cNvSpPr txBox="1"/>
          <p:nvPr/>
        </p:nvSpPr>
        <p:spPr>
          <a:xfrm>
            <a:off x="2133600" y="8458200"/>
            <a:ext cx="7060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R.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37101BC-1EAA-4FCF-9BE4-1F9B444DD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77981"/>
              </p:ext>
            </p:extLst>
          </p:nvPr>
        </p:nvGraphicFramePr>
        <p:xfrm>
          <a:off x="2133600" y="7593013"/>
          <a:ext cx="4876800" cy="97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1218960" imgH="241200" progId="Equation.DSMT4">
                  <p:embed/>
                </p:oleObj>
              </mc:Choice>
              <mc:Fallback>
                <p:oleObj name="Equation" r:id="rId7" imgW="121896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37101BC-1EAA-4FCF-9BE4-1F9B444DD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7593013"/>
                        <a:ext cx="4876800" cy="97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3AADAA3-59C0-4681-ABC4-C86FC5742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49126"/>
              </p:ext>
            </p:extLst>
          </p:nvPr>
        </p:nvGraphicFramePr>
        <p:xfrm>
          <a:off x="2362200" y="9296400"/>
          <a:ext cx="4679950" cy="82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9" imgW="1079280" imgH="190440" progId="Equation.DSMT4">
                  <p:embed/>
                </p:oleObj>
              </mc:Choice>
              <mc:Fallback>
                <p:oleObj name="Equation" r:id="rId9" imgW="107928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3AADAA3-59C0-4681-ABC4-C86FC5742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9296400"/>
                        <a:ext cx="4679950" cy="829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4BD84FB-160C-4B9E-9987-7C0FC0347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4648"/>
              </p:ext>
            </p:extLst>
          </p:nvPr>
        </p:nvGraphicFramePr>
        <p:xfrm>
          <a:off x="2286000" y="10120314"/>
          <a:ext cx="10700175" cy="100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1" imgW="2577960" imgH="241200" progId="Equation.DSMT4">
                  <p:embed/>
                </p:oleObj>
              </mc:Choice>
              <mc:Fallback>
                <p:oleObj name="Equation" r:id="rId11" imgW="257796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4BD84FB-160C-4B9E-9987-7C0FC0347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0" y="10120314"/>
                        <a:ext cx="10700175" cy="100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9141B39-8986-48CD-8063-5B6B8E5CBD34}"/>
              </a:ext>
            </a:extLst>
          </p:cNvPr>
          <p:cNvSpPr txBox="1"/>
          <p:nvPr/>
        </p:nvSpPr>
        <p:spPr>
          <a:xfrm>
            <a:off x="2555006" y="11049000"/>
            <a:ext cx="10398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B52C68-BD22-4C15-AB4B-46CAD6A10474}"/>
              </a:ext>
            </a:extLst>
          </p:cNvPr>
          <p:cNvSpPr/>
          <p:nvPr/>
        </p:nvSpPr>
        <p:spPr>
          <a:xfrm>
            <a:off x="1677908" y="7543800"/>
            <a:ext cx="11504692" cy="4572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36" grpId="0"/>
      <p:bldP spid="14" grpId="0"/>
      <p:bldP spid="15" grpId="0"/>
      <p:bldP spid="1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85678"/>
              </p:ext>
            </p:extLst>
          </p:nvPr>
        </p:nvGraphicFramePr>
        <p:xfrm>
          <a:off x="1447800" y="3620809"/>
          <a:ext cx="3753658" cy="150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927000" imgH="368280" progId="Equation.DSMT4">
                  <p:embed/>
                </p:oleObj>
              </mc:Choice>
              <mc:Fallback>
                <p:oleObj name="Equation" r:id="rId4" imgW="927000" imgH="3682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3620809"/>
                        <a:ext cx="3753658" cy="1506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11388"/>
              </p:ext>
            </p:extLst>
          </p:nvPr>
        </p:nvGraphicFramePr>
        <p:xfrm>
          <a:off x="1828800" y="5852547"/>
          <a:ext cx="4492707" cy="769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117440" imgH="190440" progId="Equation.DSMT4">
                  <p:embed/>
                </p:oleObj>
              </mc:Choice>
              <mc:Fallback>
                <p:oleObj name="Equation" r:id="rId6" imgW="1117440" imgH="1904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5852547"/>
                        <a:ext cx="4492707" cy="769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581289"/>
              </p:ext>
            </p:extLst>
          </p:nvPr>
        </p:nvGraphicFramePr>
        <p:xfrm>
          <a:off x="1828800" y="6327315"/>
          <a:ext cx="7421178" cy="13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2070000" imgH="368280" progId="Equation.DSMT4">
                  <p:embed/>
                </p:oleObj>
              </mc:Choice>
              <mc:Fallback>
                <p:oleObj name="Equation" r:id="rId8" imgW="2070000" imgH="3682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8800" y="6327315"/>
                        <a:ext cx="7421178" cy="13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47800" y="7620000"/>
            <a:ext cx="984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76400" y="4876800"/>
            <a:ext cx="7060954" cy="887371"/>
            <a:chOff x="2986314" y="2276474"/>
            <a:chExt cx="7060954" cy="887371"/>
          </a:xfrm>
        </p:grpSpPr>
        <p:sp>
          <p:nvSpPr>
            <p:cNvPr id="27" name="TextBox 26"/>
            <p:cNvSpPr txBox="1"/>
            <p:nvPr/>
          </p:nvSpPr>
          <p:spPr>
            <a:xfrm>
              <a:off x="2986314" y="2276474"/>
              <a:ext cx="7060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9355771"/>
                </p:ext>
              </p:extLst>
            </p:nvPr>
          </p:nvGraphicFramePr>
          <p:xfrm>
            <a:off x="6415314" y="2298560"/>
            <a:ext cx="2667000" cy="865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10" imgW="711000" imgH="228600" progId="Equation.DSMT4">
                    <p:embed/>
                  </p:oleObj>
                </mc:Choice>
                <mc:Fallback>
                  <p:oleObj name="Equation" r:id="rId10" imgW="711000" imgH="22860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415314" y="2298560"/>
                          <a:ext cx="2667000" cy="8652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76717"/>
              </p:ext>
            </p:extLst>
          </p:nvPr>
        </p:nvGraphicFramePr>
        <p:xfrm>
          <a:off x="1219200" y="9181683"/>
          <a:ext cx="4089154" cy="93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2" imgW="1002960" imgH="228600" progId="Equation.DSMT4">
                  <p:embed/>
                </p:oleObj>
              </mc:Choice>
              <mc:Fallback>
                <p:oleObj name="Equation" r:id="rId12" imgW="1002960" imgH="2286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19200" y="9181683"/>
                        <a:ext cx="4089154" cy="939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43000" y="1184028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66800" y="10080486"/>
            <a:ext cx="7060954" cy="850567"/>
            <a:chOff x="2968417" y="2298540"/>
            <a:chExt cx="7060954" cy="850567"/>
          </a:xfrm>
        </p:grpSpPr>
        <p:sp>
          <p:nvSpPr>
            <p:cNvPr id="32" name="TextBox 31"/>
            <p:cNvSpPr txBox="1"/>
            <p:nvPr/>
          </p:nvSpPr>
          <p:spPr>
            <a:xfrm>
              <a:off x="2968417" y="2298540"/>
              <a:ext cx="7060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909331"/>
                </p:ext>
              </p:extLst>
            </p:nvPr>
          </p:nvGraphicFramePr>
          <p:xfrm>
            <a:off x="6397417" y="2298540"/>
            <a:ext cx="2667000" cy="850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14" imgW="723600" imgH="228600" progId="Equation.DSMT4">
                    <p:embed/>
                  </p:oleObj>
                </mc:Choice>
                <mc:Fallback>
                  <p:oleObj name="Equation" r:id="rId14" imgW="723600" imgH="22860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97417" y="2298540"/>
                          <a:ext cx="2667000" cy="8505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1219200" y="10918688"/>
            <a:ext cx="10744200" cy="830997"/>
            <a:chOff x="4174114" y="5439078"/>
            <a:chExt cx="11557912" cy="953377"/>
          </a:xfrm>
        </p:grpSpPr>
        <p:sp>
          <p:nvSpPr>
            <p:cNvPr id="35" name="TextBox 34"/>
            <p:cNvSpPr txBox="1"/>
            <p:nvPr/>
          </p:nvSpPr>
          <p:spPr>
            <a:xfrm>
              <a:off x="4174114" y="5439078"/>
              <a:ext cx="11557912" cy="95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                 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301147"/>
                </p:ext>
              </p:extLst>
            </p:nvPr>
          </p:nvGraphicFramePr>
          <p:xfrm>
            <a:off x="5403679" y="5541303"/>
            <a:ext cx="2787014" cy="809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16" imgW="571320" imgH="164880" progId="Equation.DSMT4">
                    <p:embed/>
                  </p:oleObj>
                </mc:Choice>
                <mc:Fallback>
                  <p:oleObj name="Equation" r:id="rId16" imgW="571320" imgH="16488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03679" y="5541303"/>
                          <a:ext cx="2787014" cy="8094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3671441"/>
                </p:ext>
              </p:extLst>
            </p:nvPr>
          </p:nvGraphicFramePr>
          <p:xfrm>
            <a:off x="9338286" y="5485636"/>
            <a:ext cx="3770667" cy="837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18" imgW="749160" imgH="164880" progId="Equation.DSMT4">
                    <p:embed/>
                  </p:oleObj>
                </mc:Choice>
                <mc:Fallback>
                  <p:oleObj name="Equation" r:id="rId18" imgW="749160" imgH="16488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338286" y="5485636"/>
                          <a:ext cx="3770667" cy="8379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38"/>
          <p:cNvSpPr/>
          <p:nvPr/>
        </p:nvSpPr>
        <p:spPr>
          <a:xfrm>
            <a:off x="914400" y="3603486"/>
            <a:ext cx="10134600" cy="5181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0600" y="9131554"/>
            <a:ext cx="17526000" cy="36700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A63D74B-2755-418B-8995-C1570DC7754C}"/>
              </a:ext>
            </a:extLst>
          </p:cNvPr>
          <p:cNvSpPr txBox="1"/>
          <p:nvPr/>
        </p:nvSpPr>
        <p:spPr>
          <a:xfrm>
            <a:off x="609600" y="845403"/>
            <a:ext cx="1406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Object 20">
                <a:extLst>
                  <a:ext uri="{FF2B5EF4-FFF2-40B4-BE49-F238E27FC236}">
                    <a16:creationId xmlns:a16="http://schemas.microsoft.com/office/drawing/2014/main" id="{AEB59008-32D9-467C-8543-E229857634FE}"/>
                  </a:ext>
                </a:extLst>
              </p:cNvPr>
              <p:cNvSpPr txBox="1"/>
              <p:nvPr/>
            </p:nvSpPr>
            <p:spPr>
              <a:xfrm>
                <a:off x="1524000" y="1581265"/>
                <a:ext cx="16992600" cy="14739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)​ </m:t>
                    </m:r>
                    <m:r>
                      <m:rPr>
                        <m:sty m:val="p"/>
                      </m:rP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800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4800" dirty="0"/>
                  <a:t> 		</a:t>
                </a:r>
                <a:r>
                  <a:rPr lang="en-US" sz="4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27" name="Object 20">
                <a:extLst>
                  <a:ext uri="{FF2B5EF4-FFF2-40B4-BE49-F238E27FC236}">
                    <a16:creationId xmlns:a16="http://schemas.microsoft.com/office/drawing/2014/main" id="{AEB59008-32D9-467C-8543-E22985763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81265"/>
                <a:ext cx="16992600" cy="14739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BE0378B0-1A6D-494B-BEB3-1BB18DEECF15}"/>
              </a:ext>
            </a:extLst>
          </p:cNvPr>
          <p:cNvSpPr txBox="1"/>
          <p:nvPr/>
        </p:nvSpPr>
        <p:spPr>
          <a:xfrm>
            <a:off x="2667000" y="25980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9" grpId="0" animBg="1"/>
      <p:bldP spid="40" grpId="0" animBg="1"/>
      <p:bldP spid="126" grpId="0"/>
      <p:bldP spid="127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05216" y="1828800"/>
            <a:ext cx="115963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6466328"/>
            <a:ext cx="4267200" cy="5116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6467226"/>
            <a:ext cx="5715000" cy="5191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6477000"/>
            <a:ext cx="5355978" cy="5181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8400" y="2667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810000"/>
            <a:ext cx="18034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5600" y="3733800"/>
            <a:ext cx="18821400" cy="2057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8E05C824-1A8C-4741-82B4-8B91C4D83EF9}"/>
              </a:ext>
            </a:extLst>
          </p:cNvPr>
          <p:cNvGrpSpPr/>
          <p:nvPr/>
        </p:nvGrpSpPr>
        <p:grpSpPr>
          <a:xfrm>
            <a:off x="1043609" y="762000"/>
            <a:ext cx="11681791" cy="927236"/>
            <a:chOff x="7418870" y="7543799"/>
            <a:chExt cx="14828801" cy="9273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E3EAEC-740C-46CD-8A55-B5261A897F4A}"/>
                </a:ext>
              </a:extLst>
            </p:cNvPr>
            <p:cNvSpPr txBox="1"/>
            <p:nvPr/>
          </p:nvSpPr>
          <p:spPr>
            <a:xfrm>
              <a:off x="8993186" y="7620004"/>
              <a:ext cx="1325448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CHẴN, LẺ CỦA HÀM SỐ </a:t>
              </a:r>
            </a:p>
          </p:txBody>
        </p: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88A318A5-2BB6-4D53-9AA8-95213687A286}"/>
                </a:ext>
              </a:extLst>
            </p:cNvPr>
            <p:cNvGrpSpPr/>
            <p:nvPr/>
          </p:nvGrpSpPr>
          <p:grpSpPr>
            <a:xfrm>
              <a:off x="7418870" y="7543799"/>
              <a:ext cx="1488686" cy="927358"/>
              <a:chOff x="7418869" y="7543800"/>
              <a:chExt cx="1488686" cy="927358"/>
            </a:xfrm>
          </p:grpSpPr>
          <p:sp>
            <p:nvSpPr>
              <p:cNvPr id="25" name="Isosceles Triangle 44">
                <a:extLst>
                  <a:ext uri="{FF2B5EF4-FFF2-40B4-BE49-F238E27FC236}">
                    <a16:creationId xmlns:a16="http://schemas.microsoft.com/office/drawing/2014/main" id="{35F61655-7503-41B0-AD58-BA1E835AFC1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9">
                <a:extLst>
                  <a:ext uri="{FF2B5EF4-FFF2-40B4-BE49-F238E27FC236}">
                    <a16:creationId xmlns:a16="http://schemas.microsoft.com/office/drawing/2014/main" id="{4803724F-03CE-4F44-8E7A-14911E952CB1}"/>
                  </a:ext>
                </a:extLst>
              </p:cNvPr>
              <p:cNvGrpSpPr/>
              <p:nvPr/>
            </p:nvGrpSpPr>
            <p:grpSpPr>
              <a:xfrm>
                <a:off x="7418869" y="7640053"/>
                <a:ext cx="1488686" cy="831105"/>
                <a:chOff x="7418869" y="7640053"/>
                <a:chExt cx="1488686" cy="831105"/>
              </a:xfrm>
            </p:grpSpPr>
            <p:sp>
              <p:nvSpPr>
                <p:cNvPr id="27" name="Round Same Side Corner Rectangle 26">
                  <a:extLst>
                    <a:ext uri="{FF2B5EF4-FFF2-40B4-BE49-F238E27FC236}">
                      <a16:creationId xmlns:a16="http://schemas.microsoft.com/office/drawing/2014/main" id="{85FCB079-F0A1-4F57-B3E2-6E163E777921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5DFFC00-DADE-4810-AA97-A6AE2840623C}"/>
                    </a:ext>
                  </a:extLst>
                </p:cNvPr>
                <p:cNvSpPr txBox="1"/>
                <p:nvPr/>
              </p:nvSpPr>
              <p:spPr>
                <a:xfrm>
                  <a:off x="7418869" y="7640053"/>
                  <a:ext cx="1488686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768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25200" y="3657600"/>
            <a:ext cx="5943600" cy="3962400"/>
            <a:chOff x="7086600" y="838200"/>
            <a:chExt cx="4015437" cy="304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7837" y="838200"/>
              <a:ext cx="3124200" cy="3048000"/>
            </a:xfrm>
            <a:prstGeom prst="rect">
              <a:avLst/>
            </a:prstGeom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7086600" y="1335191"/>
              <a:ext cx="685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4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Batang" pitchFamily="18" charset="-127"/>
                  <a:cs typeface="Times New Roman" pitchFamily="18" charset="0"/>
                </a:rPr>
                <a:t>B.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8400" y="4267200"/>
            <a:ext cx="6324600" cy="3929807"/>
            <a:chOff x="1254876" y="1143000"/>
            <a:chExt cx="4307724" cy="29196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8690" y="1233714"/>
              <a:ext cx="3467100" cy="2828925"/>
            </a:xfrm>
            <a:prstGeom prst="rect">
              <a:avLst/>
            </a:prstGeom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V="1">
              <a:off x="3962400" y="1143000"/>
              <a:ext cx="0" cy="22860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61"/>
            <p:cNvSpPr>
              <a:spLocks noChangeShapeType="1"/>
            </p:cNvSpPr>
            <p:nvPr/>
          </p:nvSpPr>
          <p:spPr bwMode="auto">
            <a:xfrm flipV="1">
              <a:off x="3962400" y="1295400"/>
              <a:ext cx="76200" cy="21336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62"/>
            <p:cNvSpPr>
              <a:spLocks noChangeShapeType="1"/>
            </p:cNvSpPr>
            <p:nvPr/>
          </p:nvSpPr>
          <p:spPr bwMode="auto">
            <a:xfrm flipV="1">
              <a:off x="2971800" y="2286000"/>
              <a:ext cx="2590800" cy="762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79"/>
            <p:cNvSpPr txBox="1">
              <a:spLocks noChangeArrowheads="1"/>
            </p:cNvSpPr>
            <p:nvPr/>
          </p:nvSpPr>
          <p:spPr bwMode="auto">
            <a:xfrm>
              <a:off x="1254876" y="1270401"/>
              <a:ext cx="76277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09800" y="2743200"/>
            <a:ext cx="2133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400" y="8496300"/>
            <a:ext cx="6019800" cy="3626703"/>
            <a:chOff x="1682408" y="3785852"/>
            <a:chExt cx="3645824" cy="31623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5457" y="3785852"/>
              <a:ext cx="3152775" cy="3162300"/>
            </a:xfrm>
            <a:prstGeom prst="rect">
              <a:avLst/>
            </a:prstGeom>
          </p:spPr>
        </p:pic>
        <p:sp>
          <p:nvSpPr>
            <p:cNvPr id="21" name="Text Box 79"/>
            <p:cNvSpPr txBox="1">
              <a:spLocks noChangeArrowheads="1"/>
            </p:cNvSpPr>
            <p:nvPr/>
          </p:nvSpPr>
          <p:spPr bwMode="auto">
            <a:xfrm>
              <a:off x="1682408" y="4243052"/>
              <a:ext cx="540122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defTabSz="914400"/>
              <a:r>
                <a: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74948" y="7780643"/>
            <a:ext cx="5205703" cy="4342360"/>
            <a:chOff x="7011231" y="3819189"/>
            <a:chExt cx="4643256" cy="30956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77837" y="3819189"/>
              <a:ext cx="3676650" cy="3095625"/>
            </a:xfrm>
            <a:prstGeom prst="rect">
              <a:avLst/>
            </a:prstGeom>
          </p:spPr>
        </p:pic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011231" y="4191000"/>
              <a:ext cx="1098221" cy="592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Ctr="1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4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Batang" pitchFamily="18" charset="-127"/>
                  <a:cs typeface="Times New Roman" pitchFamily="18" charset="0"/>
                </a:rPr>
                <a:t>D.</a:t>
              </a: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352800" y="12123003"/>
            <a:ext cx="1722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pPr algn="just" defTabSz="914400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A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hàm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chẵn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D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hàm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lẻ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60829" y="1836003"/>
            <a:ext cx="4606571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887DCC-EE34-418D-91C8-547CEEC9CC8B}"/>
              </a:ext>
            </a:extLst>
          </p:cNvPr>
          <p:cNvGrpSpPr/>
          <p:nvPr/>
        </p:nvGrpSpPr>
        <p:grpSpPr>
          <a:xfrm>
            <a:off x="1043609" y="762000"/>
            <a:ext cx="11681791" cy="927236"/>
            <a:chOff x="7418870" y="7543799"/>
            <a:chExt cx="14828801" cy="9273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4C39D4-16B2-4FC5-8207-1F75ECC82BDB}"/>
                </a:ext>
              </a:extLst>
            </p:cNvPr>
            <p:cNvSpPr txBox="1"/>
            <p:nvPr/>
          </p:nvSpPr>
          <p:spPr>
            <a:xfrm>
              <a:off x="8993186" y="7620004"/>
              <a:ext cx="1325448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CHẴN, LẺ CỦA HÀM SỐ </a:t>
              </a:r>
            </a:p>
          </p:txBody>
        </p:sp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69BB876A-2C0D-49F7-811B-89D3C8408011}"/>
                </a:ext>
              </a:extLst>
            </p:cNvPr>
            <p:cNvGrpSpPr/>
            <p:nvPr/>
          </p:nvGrpSpPr>
          <p:grpSpPr>
            <a:xfrm>
              <a:off x="7418870" y="7543799"/>
              <a:ext cx="1488686" cy="927358"/>
              <a:chOff x="7418869" y="7543800"/>
              <a:chExt cx="1488686" cy="927358"/>
            </a:xfrm>
          </p:grpSpPr>
          <p:sp>
            <p:nvSpPr>
              <p:cNvPr id="30" name="Isosceles Triangle 44">
                <a:extLst>
                  <a:ext uri="{FF2B5EF4-FFF2-40B4-BE49-F238E27FC236}">
                    <a16:creationId xmlns:a16="http://schemas.microsoft.com/office/drawing/2014/main" id="{4E07A5F7-99E5-40F8-A4CC-5F924236A71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" name="Group 29">
                <a:extLst>
                  <a:ext uri="{FF2B5EF4-FFF2-40B4-BE49-F238E27FC236}">
                    <a16:creationId xmlns:a16="http://schemas.microsoft.com/office/drawing/2014/main" id="{A9476A03-F1ED-443F-A03F-CE54A3E4521A}"/>
                  </a:ext>
                </a:extLst>
              </p:cNvPr>
              <p:cNvGrpSpPr/>
              <p:nvPr/>
            </p:nvGrpSpPr>
            <p:grpSpPr>
              <a:xfrm>
                <a:off x="7418869" y="7640053"/>
                <a:ext cx="1488686" cy="831105"/>
                <a:chOff x="7418869" y="7640053"/>
                <a:chExt cx="1488686" cy="831105"/>
              </a:xfrm>
            </p:grpSpPr>
            <p:sp>
              <p:nvSpPr>
                <p:cNvPr id="32" name="Round Same Side Corner Rectangle 26">
                  <a:extLst>
                    <a:ext uri="{FF2B5EF4-FFF2-40B4-BE49-F238E27FC236}">
                      <a16:creationId xmlns:a16="http://schemas.microsoft.com/office/drawing/2014/main" id="{0973BE67-D499-4C8F-BE1D-2531D6EDEC6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045A67B-C9D1-4CA8-8E03-BE4C44868BAD}"/>
                    </a:ext>
                  </a:extLst>
                </p:cNvPr>
                <p:cNvSpPr txBox="1"/>
                <p:nvPr/>
              </p:nvSpPr>
              <p:spPr>
                <a:xfrm>
                  <a:off x="7418869" y="7640053"/>
                  <a:ext cx="1488686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91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11" y="5181600"/>
            <a:ext cx="6589889" cy="5376915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905990" y="6534771"/>
            <a:ext cx="7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/>
            <a:endParaRPr lang="en-US" sz="4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283039"/>
              </p:ext>
            </p:extLst>
          </p:nvPr>
        </p:nvGraphicFramePr>
        <p:xfrm>
          <a:off x="8458200" y="6491370"/>
          <a:ext cx="15087600" cy="5212102"/>
        </p:xfrm>
        <a:graphic>
          <a:graphicData uri="http://schemas.openxmlformats.org/drawingml/2006/table">
            <a:tbl>
              <a:tblPr/>
              <a:tblGrid>
                <a:gridCol w="672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430">
                <a:tc>
                  <a:txBody>
                    <a:bodyPr/>
                    <a:lstStyle>
                      <a:lvl1pPr marL="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08853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17706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326559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4354121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5442651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6531181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761971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870824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Hàm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Hàm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Hàm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nghịch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08853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17706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326559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4354121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5442651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6531181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761971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8708240" algn="l" defTabSz="2177060" rtl="0" eaLnBrk="1" latinLnBrk="0" hangingPunct="1">
                        <a:defRPr sz="4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4800" dirty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∞;+∞).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Hàm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lẻ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(0;+∞).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4800" dirty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∞;0).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019175" algn="l"/>
                        </a:tabLst>
                      </a:pP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Hàm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chẵn</a:t>
                      </a:r>
                      <a:r>
                        <a:rPr kumimoji="0" 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324600" y="123444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just" defTabSz="914400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1-e; 2-d; 3-c.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2819400"/>
            <a:ext cx="2049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Cho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hàm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f(x)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xác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định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khoảng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(–∞;+∞)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như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vẽ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Hãy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ghép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mỗi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ý ở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cột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trái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với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mỗi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ý ở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cột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mệnh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đề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2192000" y="6858000"/>
            <a:ext cx="3429000" cy="434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4097000" y="8229600"/>
            <a:ext cx="1524000" cy="19050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4630400" y="9144002"/>
            <a:ext cx="990600" cy="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F752C96-ABD1-4411-B1A2-F8D69AD1F130}"/>
              </a:ext>
            </a:extLst>
          </p:cNvPr>
          <p:cNvSpPr/>
          <p:nvPr/>
        </p:nvSpPr>
        <p:spPr>
          <a:xfrm>
            <a:off x="1260829" y="1836003"/>
            <a:ext cx="4606571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E8EF15-863B-4878-BEC0-8C68A1010156}"/>
              </a:ext>
            </a:extLst>
          </p:cNvPr>
          <p:cNvGrpSpPr/>
          <p:nvPr/>
        </p:nvGrpSpPr>
        <p:grpSpPr>
          <a:xfrm>
            <a:off x="1043609" y="762000"/>
            <a:ext cx="11681791" cy="927236"/>
            <a:chOff x="7418870" y="7543799"/>
            <a:chExt cx="14828801" cy="927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A9CF74-08F6-4E47-A942-A3A9A2726D3A}"/>
                </a:ext>
              </a:extLst>
            </p:cNvPr>
            <p:cNvSpPr txBox="1"/>
            <p:nvPr/>
          </p:nvSpPr>
          <p:spPr>
            <a:xfrm>
              <a:off x="8993186" y="7620004"/>
              <a:ext cx="1325448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CHẴN, LẺ CỦA HÀM SỐ 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F5A97EBE-0BF5-4D7E-990D-2419F7CBEA62}"/>
                </a:ext>
              </a:extLst>
            </p:cNvPr>
            <p:cNvGrpSpPr/>
            <p:nvPr/>
          </p:nvGrpSpPr>
          <p:grpSpPr>
            <a:xfrm>
              <a:off x="7418870" y="7543799"/>
              <a:ext cx="1488686" cy="927358"/>
              <a:chOff x="7418869" y="7543800"/>
              <a:chExt cx="1488686" cy="927358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:a16="http://schemas.microsoft.com/office/drawing/2014/main" id="{17DEAE2B-AA9A-4658-81D9-F35C6B5E68A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:a16="http://schemas.microsoft.com/office/drawing/2014/main" id="{108322BA-8013-4497-8B05-F1C7CF323034}"/>
                  </a:ext>
                </a:extLst>
              </p:cNvPr>
              <p:cNvGrpSpPr/>
              <p:nvPr/>
            </p:nvGrpSpPr>
            <p:grpSpPr>
              <a:xfrm>
                <a:off x="7418869" y="7640053"/>
                <a:ext cx="1488686" cy="831105"/>
                <a:chOff x="7418869" y="7640053"/>
                <a:chExt cx="1488686" cy="831105"/>
              </a:xfrm>
            </p:grpSpPr>
            <p:sp>
              <p:nvSpPr>
                <p:cNvPr id="25" name="Round Same Side Corner Rectangle 26">
                  <a:extLst>
                    <a:ext uri="{FF2B5EF4-FFF2-40B4-BE49-F238E27FC236}">
                      <a16:creationId xmlns:a16="http://schemas.microsoft.com/office/drawing/2014/main" id="{393DC058-2E1D-4CBF-85C2-18118CB102C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CB3072-9FA2-4FC8-903D-E7CDFD4D0414}"/>
                    </a:ext>
                  </a:extLst>
                </p:cNvPr>
                <p:cNvSpPr txBox="1"/>
                <p:nvPr/>
              </p:nvSpPr>
              <p:spPr>
                <a:xfrm>
                  <a:off x="7418869" y="7640053"/>
                  <a:ext cx="1488686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14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7400" y="3733800"/>
            <a:ext cx="21825695" cy="990600"/>
            <a:chOff x="2819400" y="4911552"/>
            <a:chExt cx="20889507" cy="9906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819400" y="4911552"/>
              <a:ext cx="10439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 hàm số </a:t>
              </a:r>
              <a:endParaRPr kumimoji="0" lang="nl-NL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9062202"/>
                </p:ext>
              </p:extLst>
            </p:nvPr>
          </p:nvGraphicFramePr>
          <p:xfrm>
            <a:off x="5823730" y="4943334"/>
            <a:ext cx="2465531" cy="958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4" imgW="609336" imgH="253890" progId="Equation.DSMT4">
                    <p:embed/>
                  </p:oleObj>
                </mc:Choice>
                <mc:Fallback>
                  <p:oleObj name="Equation" r:id="rId4" imgW="609336" imgH="25389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3730" y="4943334"/>
                          <a:ext cx="2465531" cy="9588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7086600" y="4953000"/>
              <a:ext cx="1662230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</a:pPr>
              <a:r>
                <a:rPr lang="nl-NL" alt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có đồ thị như hình vẽ. Kết luận nào trong các kết luận sau là </a:t>
              </a:r>
              <a:r>
                <a:rPr lang="nl-NL" alt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r>
                <a:rPr lang="nl-NL" alt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nl-NL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5000" y="2743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5029200"/>
            <a:ext cx="7292200" cy="534597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678400" y="8458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4891" y="5257800"/>
            <a:ext cx="14596709" cy="4271554"/>
            <a:chOff x="12875160" y="5943600"/>
            <a:chExt cx="10936022" cy="3508181"/>
          </a:xfrm>
        </p:grpSpPr>
        <p:sp>
          <p:nvSpPr>
            <p:cNvPr id="9" name="Rectangle 8"/>
            <p:cNvSpPr/>
            <p:nvPr/>
          </p:nvSpPr>
          <p:spPr>
            <a:xfrm>
              <a:off x="12875160" y="5943600"/>
              <a:ext cx="10936022" cy="3508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228600" algn="l"/>
                  <a:tab pos="630555" algn="l"/>
                  <a:tab pos="1257300" algn="l"/>
                  <a:tab pos="2514600" algn="l"/>
                  <a:tab pos="3771900" algn="l"/>
                </a:tabLst>
              </a:pPr>
              <a:r>
                <a:rPr lang="nl-NL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</a:t>
              </a:r>
              <a:r>
                <a:rPr lang="nl-NL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Đồ thị hàm số cắt trục hoành tại hai điểm phân biệt.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228600" algn="l"/>
                  <a:tab pos="630555" algn="l"/>
                  <a:tab pos="1257300" algn="l"/>
                  <a:tab pos="2514600" algn="l"/>
                  <a:tab pos="3771900" algn="l"/>
                </a:tabLst>
              </a:pPr>
              <a:r>
                <a:rPr lang="nl-NL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</a:t>
              </a:r>
              <a:r>
                <a:rPr lang="nl-NL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Hàm số đạt giá trị nhỏ nhất tại         .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228600" algn="l"/>
                  <a:tab pos="630555" algn="l"/>
                  <a:tab pos="1257300" algn="l"/>
                  <a:tab pos="2514600" algn="l"/>
                  <a:tab pos="3771900" algn="l"/>
                </a:tabLst>
              </a:pPr>
              <a:r>
                <a:rPr lang="nl-NL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</a:t>
              </a:r>
              <a:r>
                <a:rPr lang="nl-NL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Hàm số là hàm số chẵn.	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228600" algn="l"/>
                  <a:tab pos="630555" algn="l"/>
                  <a:tab pos="1257300" algn="l"/>
                  <a:tab pos="2514600" algn="l"/>
                  <a:tab pos="3771900" algn="l"/>
                </a:tabLst>
              </a:pPr>
              <a:r>
                <a:rPr lang="nl-NL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D.</a:t>
              </a:r>
              <a:r>
                <a:rPr lang="nl-NL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Hàm số đồng biến trên khoảng            .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228600" algn="l"/>
                  <a:tab pos="630555" algn="l"/>
                  <a:tab pos="1257300" algn="l"/>
                  <a:tab pos="2514600" algn="l"/>
                  <a:tab pos="3771900" algn="l"/>
                </a:tabLst>
              </a:pPr>
              <a:r>
                <a:rPr lang="nl-NL" sz="4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579782"/>
                </p:ext>
              </p:extLst>
            </p:nvPr>
          </p:nvGraphicFramePr>
          <p:xfrm>
            <a:off x="19130375" y="6757169"/>
            <a:ext cx="96996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7" imgW="355320" imgH="177480" progId="Equation.DSMT4">
                    <p:embed/>
                  </p:oleObj>
                </mc:Choice>
                <mc:Fallback>
                  <p:oleObj name="Equation" r:id="rId7" imgW="355320" imgH="17748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130375" y="6757169"/>
                          <a:ext cx="969962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9841611"/>
                </p:ext>
              </p:extLst>
            </p:nvPr>
          </p:nvGraphicFramePr>
          <p:xfrm>
            <a:off x="19128366" y="8110206"/>
            <a:ext cx="1371601" cy="71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9" imgW="494870" imgH="253780" progId="Equation.DSMT4">
                    <p:embed/>
                  </p:oleObj>
                </mc:Choice>
                <mc:Fallback>
                  <p:oleObj name="Equation" r:id="rId9" imgW="494870" imgH="2537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8366" y="8110206"/>
                          <a:ext cx="1371601" cy="7121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324600" y="111252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just" defTabSz="914400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 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3B2889-A623-49BF-8D21-583975BAD805}"/>
              </a:ext>
            </a:extLst>
          </p:cNvPr>
          <p:cNvSpPr/>
          <p:nvPr/>
        </p:nvSpPr>
        <p:spPr>
          <a:xfrm>
            <a:off x="1260829" y="1836003"/>
            <a:ext cx="4606571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822118-3DFE-47EA-A232-1C7DD41B4E4E}"/>
              </a:ext>
            </a:extLst>
          </p:cNvPr>
          <p:cNvGrpSpPr/>
          <p:nvPr/>
        </p:nvGrpSpPr>
        <p:grpSpPr>
          <a:xfrm>
            <a:off x="1043609" y="762000"/>
            <a:ext cx="11681791" cy="927236"/>
            <a:chOff x="7418870" y="7543799"/>
            <a:chExt cx="14828801" cy="927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132EA4-AE5D-4FAA-8AAD-CE39A245A76B}"/>
                </a:ext>
              </a:extLst>
            </p:cNvPr>
            <p:cNvSpPr txBox="1"/>
            <p:nvPr/>
          </p:nvSpPr>
          <p:spPr>
            <a:xfrm>
              <a:off x="8993186" y="7620004"/>
              <a:ext cx="1325448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CHẴN, LẺ CỦA HÀM SỐ </a:t>
              </a:r>
            </a:p>
          </p:txBody>
        </p:sp>
        <p:grpSp>
          <p:nvGrpSpPr>
            <p:cNvPr id="56" name="Group 27">
              <a:extLst>
                <a:ext uri="{FF2B5EF4-FFF2-40B4-BE49-F238E27FC236}">
                  <a16:creationId xmlns:a16="http://schemas.microsoft.com/office/drawing/2014/main" id="{456AAF9B-F556-4245-95BA-841DF9D9C72A}"/>
                </a:ext>
              </a:extLst>
            </p:cNvPr>
            <p:cNvGrpSpPr/>
            <p:nvPr/>
          </p:nvGrpSpPr>
          <p:grpSpPr>
            <a:xfrm>
              <a:off x="7418870" y="7543799"/>
              <a:ext cx="1488686" cy="927358"/>
              <a:chOff x="7418869" y="7543800"/>
              <a:chExt cx="1488686" cy="927358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7DBCF96C-2D9E-4C3A-A4E2-17F075D2339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833E1ED4-22A6-4D30-97F8-67F3A81CCC18}"/>
                  </a:ext>
                </a:extLst>
              </p:cNvPr>
              <p:cNvGrpSpPr/>
              <p:nvPr/>
            </p:nvGrpSpPr>
            <p:grpSpPr>
              <a:xfrm>
                <a:off x="7418869" y="7640053"/>
                <a:ext cx="1488686" cy="831105"/>
                <a:chOff x="7418869" y="7640053"/>
                <a:chExt cx="1488686" cy="831105"/>
              </a:xfrm>
            </p:grpSpPr>
            <p:sp>
              <p:nvSpPr>
                <p:cNvPr id="59" name="Round Same Side Corner Rectangle 26">
                  <a:extLst>
                    <a:ext uri="{FF2B5EF4-FFF2-40B4-BE49-F238E27FC236}">
                      <a16:creationId xmlns:a16="http://schemas.microsoft.com/office/drawing/2014/main" id="{9A23A62F-530E-4176-808D-A7AF07DF4C2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D311CBB-16A0-48CC-8AC5-DE2FFB0B9477}"/>
                    </a:ext>
                  </a:extLst>
                </p:cNvPr>
                <p:cNvSpPr txBox="1"/>
                <p:nvPr/>
              </p:nvSpPr>
              <p:spPr>
                <a:xfrm>
                  <a:off x="7418869" y="7640053"/>
                  <a:ext cx="1488686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62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1042277" y="685797"/>
            <a:ext cx="8025523" cy="927236"/>
            <a:chOff x="7459670" y="7543799"/>
            <a:chExt cx="13257167" cy="92735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172365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VỀ HÀM SỐ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1752600"/>
            <a:ext cx="128155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SỐ, TẬP XÁC ĐỊNH CỦA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981200" y="2667000"/>
                <a:ext cx="20955000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Định </a:t>
                </a:r>
                <a:r>
                  <a:rPr lang="en-US" altLang="en-US" sz="4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nghĩa</a:t>
                </a:r>
                <a:r>
                  <a:rPr lang="en-US" alt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667000"/>
                <a:ext cx="20955000" cy="1569660"/>
              </a:xfrm>
              <a:prstGeom prst="rect">
                <a:avLst/>
              </a:prstGeom>
              <a:blipFill>
                <a:blip r:embed="rId3"/>
                <a:stretch>
                  <a:fillRect l="-1309" t="-8560" b="-198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2027140" y="5638800"/>
                <a:ext cx="979954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Ví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40" y="5638800"/>
                <a:ext cx="9799540" cy="830997"/>
              </a:xfrm>
              <a:prstGeom prst="rect">
                <a:avLst/>
              </a:prstGeom>
              <a:blipFill>
                <a:blip r:embed="rId4"/>
                <a:stretch>
                  <a:fillRect l="-2862" t="-16176" b="-389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1066800" y="8766781"/>
                <a:ext cx="2255520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Ta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thấy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766781"/>
                <a:ext cx="22555200" cy="830997"/>
              </a:xfrm>
              <a:prstGeom prst="rect">
                <a:avLst/>
              </a:prstGeom>
              <a:blipFill>
                <a:blip r:embed="rId5"/>
                <a:stretch>
                  <a:fillRect l="-1216" t="-16176" b="-389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534525"/>
                  </p:ext>
                </p:extLst>
              </p:nvPr>
            </p:nvGraphicFramePr>
            <p:xfrm>
              <a:off x="3170140" y="7021771"/>
              <a:ext cx="16256000" cy="149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1200">
                      <a:extLst>
                        <a:ext uri="{9D8B030D-6E8A-4147-A177-3AD203B41FA5}">
                          <a16:colId xmlns:a16="http://schemas.microsoft.com/office/drawing/2014/main" val="69925093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283078141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2446836582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618922757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7089188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4077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062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534525"/>
                  </p:ext>
                </p:extLst>
              </p:nvPr>
            </p:nvGraphicFramePr>
            <p:xfrm>
              <a:off x="3170140" y="7021771"/>
              <a:ext cx="16256000" cy="149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1200">
                      <a:extLst>
                        <a:ext uri="{9D8B030D-6E8A-4147-A177-3AD203B41FA5}">
                          <a16:colId xmlns:a16="http://schemas.microsoft.com/office/drawing/2014/main" val="69925093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2830781411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2446836582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618922757"/>
                        </a:ext>
                      </a:extLst>
                    </a:gridCol>
                    <a:gridCol w="3251200">
                      <a:extLst>
                        <a:ext uri="{9D8B030D-6E8A-4147-A177-3AD203B41FA5}">
                          <a16:colId xmlns:a16="http://schemas.microsoft.com/office/drawing/2014/main" val="708918895"/>
                        </a:ext>
                      </a:extLst>
                    </a:gridCol>
                  </a:tblGrid>
                  <a:tr h="746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75" t="-16260" r="-400750" b="-137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4077257"/>
                      </a:ext>
                    </a:extLst>
                  </a:tr>
                  <a:tr h="746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75" t="-116260" r="-400750" b="-37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0629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5FC82C-1E7A-4E4B-8A8D-7F2A0D5F5E1B}"/>
                  </a:ext>
                </a:extLst>
              </p:cNvPr>
              <p:cNvSpPr txBox="1"/>
              <p:nvPr/>
            </p:nvSpPr>
            <p:spPr>
              <a:xfrm>
                <a:off x="2971800" y="4419600"/>
                <a:ext cx="10744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5FC82C-1E7A-4E4B-8A8D-7F2A0D5F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419600"/>
                <a:ext cx="10744200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667000"/>
            <a:ext cx="7252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CHO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2331500" y="4876800"/>
                <a:ext cx="19690300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Ví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Một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người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xe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đạp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mỗi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giờ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được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giờ,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giờ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giờ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…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quãng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người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được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ghi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lại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trong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bảng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sau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00" y="4876800"/>
                <a:ext cx="19690300" cy="1569660"/>
              </a:xfrm>
              <a:prstGeom prst="rect">
                <a:avLst/>
              </a:prstGeom>
              <a:blipFill>
                <a:blip r:embed="rId3"/>
                <a:stretch>
                  <a:fillRect l="-1393" t="-8560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2316260" y="8670310"/>
                <a:ext cx="19857940" cy="230832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Bảng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trên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thể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hiện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sự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phụ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thuộc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quãng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đường</a:t>
                </a:r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vào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thời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gian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của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chiếc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xe</a:t>
                </a:r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. </a:t>
                </a:r>
                <a:r>
                  <a:rPr lang="fr-FR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Với</a:t>
                </a:r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1;2;3;4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8670310"/>
                <a:ext cx="19857940" cy="2308324"/>
              </a:xfrm>
              <a:prstGeom prst="rect">
                <a:avLst/>
              </a:prstGeom>
              <a:blipFill>
                <a:blip r:embed="rId4"/>
                <a:stretch>
                  <a:fillRect l="-1412" t="-5805" b="-1319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345874"/>
                  </p:ext>
                </p:extLst>
              </p:nvPr>
            </p:nvGraphicFramePr>
            <p:xfrm>
              <a:off x="2438400" y="6477000"/>
              <a:ext cx="18592800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0">
                      <a:extLst>
                        <a:ext uri="{9D8B030D-6E8A-4147-A177-3AD203B41FA5}">
                          <a16:colId xmlns:a16="http://schemas.microsoft.com/office/drawing/2014/main" val="69925093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83078141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44683658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61892275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7089188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4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0" baseline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4800" b="1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4077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4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en-US" sz="4800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4800" b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0" baseline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48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(km)</a:t>
                          </a:r>
                          <a:endParaRPr lang="en-US" sz="4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062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345874"/>
                  </p:ext>
                </p:extLst>
              </p:nvPr>
            </p:nvGraphicFramePr>
            <p:xfrm>
              <a:off x="2438400" y="6477000"/>
              <a:ext cx="18592800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0">
                      <a:extLst>
                        <a:ext uri="{9D8B030D-6E8A-4147-A177-3AD203B41FA5}">
                          <a16:colId xmlns:a16="http://schemas.microsoft.com/office/drawing/2014/main" val="69925093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83078141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44683658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61892275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70891889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0" t="-16176" r="-144240" b="-13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407725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0" t="-117037" r="-144240" b="-3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30629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574290" y="3733800"/>
            <a:ext cx="955091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bảng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pSp>
        <p:nvGrpSpPr>
          <p:cNvPr id="16" name="Group 26">
            <a:extLst>
              <a:ext uri="{FF2B5EF4-FFF2-40B4-BE49-F238E27FC236}">
                <a16:creationId xmlns:a16="http://schemas.microsoft.com/office/drawing/2014/main" id="{D62D26AD-7800-492C-9FC6-04ECE4D88930}"/>
              </a:ext>
            </a:extLst>
          </p:cNvPr>
          <p:cNvGrpSpPr/>
          <p:nvPr/>
        </p:nvGrpSpPr>
        <p:grpSpPr>
          <a:xfrm>
            <a:off x="1042277" y="685797"/>
            <a:ext cx="8025523" cy="927236"/>
            <a:chOff x="7459670" y="7543799"/>
            <a:chExt cx="13257167" cy="927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C4F153-8D37-44E6-A693-EE3D9CDDE8A9}"/>
                </a:ext>
              </a:extLst>
            </p:cNvPr>
            <p:cNvSpPr txBox="1"/>
            <p:nvPr/>
          </p:nvSpPr>
          <p:spPr>
            <a:xfrm>
              <a:off x="8993186" y="7620004"/>
              <a:ext cx="1172365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VỀ HÀM SỐ</a:t>
              </a:r>
            </a:p>
          </p:txBody>
        </p: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7757B5C9-6BEC-4DDB-B0E7-F02398E1485E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id="{0D1D72D8-10BE-42FB-A18A-9161BDA3432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29">
                <a:extLst>
                  <a:ext uri="{FF2B5EF4-FFF2-40B4-BE49-F238E27FC236}">
                    <a16:creationId xmlns:a16="http://schemas.microsoft.com/office/drawing/2014/main" id="{66E95B9D-2385-4010-994F-822BBC17E8E5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1" name="Round Same Side Corner Rectangle 48">
                  <a:extLst>
                    <a:ext uri="{FF2B5EF4-FFF2-40B4-BE49-F238E27FC236}">
                      <a16:creationId xmlns:a16="http://schemas.microsoft.com/office/drawing/2014/main" id="{86E43EB4-8015-42FF-B525-7449A979B6C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EE4305-1B45-4AA0-86CC-DBF5588A3B72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6D23905-A334-4951-8F93-92E6D85E6433}"/>
              </a:ext>
            </a:extLst>
          </p:cNvPr>
          <p:cNvSpPr/>
          <p:nvPr/>
        </p:nvSpPr>
        <p:spPr>
          <a:xfrm>
            <a:off x="1052816" y="1752600"/>
            <a:ext cx="128155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SỐ, TẬP XÁC ĐỊNH CỦA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1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600200" y="4648200"/>
            <a:ext cx="952500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60646616"/>
              </p:ext>
            </p:extLst>
          </p:nvPr>
        </p:nvGraphicFramePr>
        <p:xfrm>
          <a:off x="6553200" y="2281965"/>
          <a:ext cx="170688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88E3DDA-8B63-46E1-9FDF-DEB0F0366209}"/>
              </a:ext>
            </a:extLst>
          </p:cNvPr>
          <p:cNvSpPr/>
          <p:nvPr/>
        </p:nvSpPr>
        <p:spPr>
          <a:xfrm>
            <a:off x="1052816" y="2667000"/>
            <a:ext cx="7252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CHO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9141D-345D-4F9F-8D7D-D5C699920348}"/>
              </a:ext>
            </a:extLst>
          </p:cNvPr>
          <p:cNvSpPr/>
          <p:nvPr/>
        </p:nvSpPr>
        <p:spPr>
          <a:xfrm>
            <a:off x="1574290" y="3733800"/>
            <a:ext cx="955091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bảng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pSp>
        <p:nvGrpSpPr>
          <p:cNvPr id="17" name="Group 26">
            <a:extLst>
              <a:ext uri="{FF2B5EF4-FFF2-40B4-BE49-F238E27FC236}">
                <a16:creationId xmlns:a16="http://schemas.microsoft.com/office/drawing/2014/main" id="{D9285485-D754-4053-9B40-D6D757319DC2}"/>
              </a:ext>
            </a:extLst>
          </p:cNvPr>
          <p:cNvGrpSpPr/>
          <p:nvPr/>
        </p:nvGrpSpPr>
        <p:grpSpPr>
          <a:xfrm>
            <a:off x="1042277" y="685797"/>
            <a:ext cx="8025523" cy="927236"/>
            <a:chOff x="7459670" y="7543799"/>
            <a:chExt cx="13257167" cy="927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A9A6FD-FBD1-43CD-B131-B4AA8568F62C}"/>
                </a:ext>
              </a:extLst>
            </p:cNvPr>
            <p:cNvSpPr txBox="1"/>
            <p:nvPr/>
          </p:nvSpPr>
          <p:spPr>
            <a:xfrm>
              <a:off x="8993186" y="7620004"/>
              <a:ext cx="1172365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VỀ HÀM SỐ</a:t>
              </a:r>
            </a:p>
          </p:txBody>
        </p: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E55D7A4B-0091-46F6-AC5E-4A983B28CA49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0" name="Isosceles Triangle 44">
                <a:extLst>
                  <a:ext uri="{FF2B5EF4-FFF2-40B4-BE49-F238E27FC236}">
                    <a16:creationId xmlns:a16="http://schemas.microsoft.com/office/drawing/2014/main" id="{0B413A4D-DD57-4932-B7D1-D7426D093CD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9">
                <a:extLst>
                  <a:ext uri="{FF2B5EF4-FFF2-40B4-BE49-F238E27FC236}">
                    <a16:creationId xmlns:a16="http://schemas.microsoft.com/office/drawing/2014/main" id="{7FCEB8E0-E2CB-4C3F-B5B3-2C1B988246AD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2" name="Round Same Side Corner Rectangle 48">
                  <a:extLst>
                    <a:ext uri="{FF2B5EF4-FFF2-40B4-BE49-F238E27FC236}">
                      <a16:creationId xmlns:a16="http://schemas.microsoft.com/office/drawing/2014/main" id="{A1410230-A33E-4A25-A850-45E57B79686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FAE1821-0AE2-4BBE-A6E9-4FB8D9A6F976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DBD655E-FE16-4635-A083-8934DE2C98B6}"/>
              </a:ext>
            </a:extLst>
          </p:cNvPr>
          <p:cNvSpPr/>
          <p:nvPr/>
        </p:nvSpPr>
        <p:spPr>
          <a:xfrm>
            <a:off x="1052816" y="1752600"/>
            <a:ext cx="128155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SỐ, TẬP XÁC ĐỊNH CỦA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8" grpId="0">
        <p:bldAsOne/>
      </p:bldGraphic>
      <p:bldP spid="15" grpId="0"/>
      <p:bldP spid="1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574290" y="5257800"/>
            <a:ext cx="1023671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bởi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công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2011680" y="6172200"/>
                <a:ext cx="911352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Ví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1: 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80" y="6172200"/>
                <a:ext cx="9113520" cy="830997"/>
              </a:xfrm>
              <a:prstGeom prst="rect">
                <a:avLst/>
              </a:prstGeom>
              <a:blipFill>
                <a:blip r:embed="rId3"/>
                <a:stretch>
                  <a:fillRect l="-3010" t="-16176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7086600"/>
                <a:ext cx="210312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rõ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4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086600"/>
                <a:ext cx="21031200" cy="2308324"/>
              </a:xfrm>
              <a:prstGeom prst="rect">
                <a:avLst/>
              </a:prstGeom>
              <a:blipFill>
                <a:blip r:embed="rId4"/>
                <a:stretch>
                  <a:fillRect l="-1304" t="-5820" r="-203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3BC41879-5AC4-4659-9420-4AEA4EE26712}"/>
              </a:ext>
            </a:extLst>
          </p:cNvPr>
          <p:cNvSpPr/>
          <p:nvPr/>
        </p:nvSpPr>
        <p:spPr>
          <a:xfrm>
            <a:off x="1600200" y="4495800"/>
            <a:ext cx="952500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AB543-74D9-48AF-AD32-D22CD5001BFD}"/>
              </a:ext>
            </a:extLst>
          </p:cNvPr>
          <p:cNvSpPr/>
          <p:nvPr/>
        </p:nvSpPr>
        <p:spPr>
          <a:xfrm>
            <a:off x="1052816" y="2667000"/>
            <a:ext cx="7252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CHO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A0EA21-6750-43F8-8405-4C141F93979B}"/>
              </a:ext>
            </a:extLst>
          </p:cNvPr>
          <p:cNvSpPr/>
          <p:nvPr/>
        </p:nvSpPr>
        <p:spPr>
          <a:xfrm>
            <a:off x="1574290" y="3733800"/>
            <a:ext cx="955091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bảng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34468E36-7ED6-4CA6-B276-A4F71ACF5D02}"/>
              </a:ext>
            </a:extLst>
          </p:cNvPr>
          <p:cNvGrpSpPr/>
          <p:nvPr/>
        </p:nvGrpSpPr>
        <p:grpSpPr>
          <a:xfrm>
            <a:off x="1042277" y="685797"/>
            <a:ext cx="8025523" cy="927236"/>
            <a:chOff x="7459670" y="7543799"/>
            <a:chExt cx="13257167" cy="9273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3D0D5E-DDDA-4F24-A14D-ACA37BD06C78}"/>
                </a:ext>
              </a:extLst>
            </p:cNvPr>
            <p:cNvSpPr txBox="1"/>
            <p:nvPr/>
          </p:nvSpPr>
          <p:spPr>
            <a:xfrm>
              <a:off x="8993186" y="7620004"/>
              <a:ext cx="1172365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VỀ HÀM SỐ</a:t>
              </a: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CA64321C-EA94-4AC3-964B-84E549E23549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BE138A0C-7E8B-4BF2-ACBC-C50F36F0F44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5A35ED7C-6F50-4145-BEA5-68A02679990D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B9103A21-EB3F-49DD-B6A2-0AC2AFE3541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3BEFDB7-7C46-42EF-AAA5-C677EDAB6B01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12D6D80-7A28-4E86-9E36-0DC93E9304C2}"/>
              </a:ext>
            </a:extLst>
          </p:cNvPr>
          <p:cNvSpPr/>
          <p:nvPr/>
        </p:nvSpPr>
        <p:spPr>
          <a:xfrm>
            <a:off x="1052816" y="1752600"/>
            <a:ext cx="128155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SỐ, TẬP XÁC ĐỊNH CỦA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2986065-8F1C-4087-89D1-B25EA8D74995}"/>
                  </a:ext>
                </a:extLst>
              </p:cNvPr>
              <p:cNvSpPr/>
              <p:nvPr/>
            </p:nvSpPr>
            <p:spPr>
              <a:xfrm>
                <a:off x="2185168" y="9486659"/>
                <a:ext cx="16864832" cy="90043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Ví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2: 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Tìm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tập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định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2986065-8F1C-4087-89D1-B25EA8D74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68" y="9486659"/>
                <a:ext cx="16864832" cy="900439"/>
              </a:xfrm>
              <a:prstGeom prst="rect">
                <a:avLst/>
              </a:prstGeom>
              <a:blipFill>
                <a:blip r:embed="rId5"/>
                <a:stretch>
                  <a:fillRect l="-1626" t="-7432" b="-351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89DA621-06CA-4C06-AA01-B68FC7FFA642}"/>
                  </a:ext>
                </a:extLst>
              </p:cNvPr>
              <p:cNvSpPr/>
              <p:nvPr/>
            </p:nvSpPr>
            <p:spPr>
              <a:xfrm>
                <a:off x="3048000" y="10515600"/>
                <a:ext cx="11658600" cy="23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altLang="en-US" sz="4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−3 </m:t>
                    </m:r>
                    <m:r>
                      <a:rPr lang="en-US" alt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dirty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TXĐ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=[3;+∞)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89DA621-06CA-4C06-AA01-B68FC7FFA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515600"/>
                <a:ext cx="11658600" cy="2377767"/>
              </a:xfrm>
              <a:prstGeom prst="rect">
                <a:avLst/>
              </a:prstGeom>
              <a:blipFill>
                <a:blip r:embed="rId6"/>
                <a:stretch>
                  <a:fillRect l="-2352" t="-5641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35" grpId="0"/>
      <p:bldP spid="36" grpId="0"/>
      <p:bldP spid="37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6F848-F606-4EDB-A1CD-D1E9839D90C5}"/>
              </a:ext>
            </a:extLst>
          </p:cNvPr>
          <p:cNvSpPr/>
          <p:nvPr/>
        </p:nvSpPr>
        <p:spPr>
          <a:xfrm>
            <a:off x="1371600" y="762000"/>
            <a:ext cx="1188720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3: 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3A903A-C25E-4F0E-87D6-B2B64B0DFA06}"/>
                  </a:ext>
                </a:extLst>
              </p:cNvPr>
              <p:cNvSpPr txBox="1"/>
              <p:nvPr/>
            </p:nvSpPr>
            <p:spPr>
              <a:xfrm>
                <a:off x="1752600" y="1600200"/>
                <a:ext cx="21031200" cy="5773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86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  <a:tab pos="2286000" algn="l"/>
                  </a:tabLst>
                </a:pPr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y = x</a:t>
                </a:r>
                <a:r>
                  <a:rPr lang="es-ES" sz="4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4x + 5	b) y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286000" algn="l"/>
                  </a:tabLst>
                </a:pPr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e) y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f)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  <a:tab pos="2286000" algn="l"/>
                  </a:tabLst>
                </a:pPr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h)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  <a:tab pos="228600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k)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l)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3A903A-C25E-4F0E-87D6-B2B64B0DF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00200"/>
                <a:ext cx="21031200" cy="5773888"/>
              </a:xfrm>
              <a:prstGeom prst="rect">
                <a:avLst/>
              </a:prstGeom>
              <a:blipFill>
                <a:blip r:embed="rId2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E5D7F9-94DA-4F8D-9067-34DDBF184D8E}"/>
                  </a:ext>
                </a:extLst>
              </p:cNvPr>
              <p:cNvSpPr/>
              <p:nvPr/>
            </p:nvSpPr>
            <p:spPr>
              <a:xfrm>
                <a:off x="1219200" y="7452033"/>
                <a:ext cx="6096000" cy="23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E5D7F9-94DA-4F8D-9067-34DDBF184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452033"/>
                <a:ext cx="6096000" cy="2377767"/>
              </a:xfrm>
              <a:prstGeom prst="rect">
                <a:avLst/>
              </a:prstGeom>
              <a:blipFill>
                <a:blip r:embed="rId3"/>
                <a:stretch>
                  <a:fillRect l="-4500" t="-5627" r="-600" b="-9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B11D-DDC0-4342-AAE4-18209D4220AF}"/>
                  </a:ext>
                </a:extLst>
              </p:cNvPr>
              <p:cNvSpPr/>
              <p:nvPr/>
            </p:nvSpPr>
            <p:spPr>
              <a:xfrm>
                <a:off x="1219200" y="9631740"/>
                <a:ext cx="10668000" cy="2181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en-US" altLang="en-US" sz="48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4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=(−∞;</m:t>
                    </m:r>
                  </m:oMath>
                </a14:m>
                <a:r>
                  <a:rPr lang="en-US" altLang="en-US" sz="48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48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4800" b="0" i="0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ECB11D-DDC0-4342-AAE4-18209D422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9631740"/>
                <a:ext cx="10668000" cy="2181366"/>
              </a:xfrm>
              <a:prstGeom prst="rect">
                <a:avLst/>
              </a:prstGeom>
              <a:blipFill>
                <a:blip r:embed="rId4"/>
                <a:stretch>
                  <a:fillRect l="-2571" b="-6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F13EB7-C18D-4B32-9624-B877D7484C4D}"/>
                  </a:ext>
                </a:extLst>
              </p:cNvPr>
              <p:cNvSpPr/>
              <p:nvPr/>
            </p:nvSpPr>
            <p:spPr>
              <a:xfrm>
                <a:off x="11811000" y="8153400"/>
                <a:ext cx="10668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F13EB7-C18D-4B32-9624-B877D748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8153400"/>
                <a:ext cx="10668000" cy="1569660"/>
              </a:xfrm>
              <a:prstGeom prst="rect">
                <a:avLst/>
              </a:prstGeom>
              <a:blipFill>
                <a:blip r:embed="rId5"/>
                <a:stretch>
                  <a:fillRect l="-2629" t="-8560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4360FD-F32C-4620-B809-6031378AA31A}"/>
                  </a:ext>
                </a:extLst>
              </p:cNvPr>
              <p:cNvSpPr/>
              <p:nvPr/>
            </p:nvSpPr>
            <p:spPr>
              <a:xfrm>
                <a:off x="11811000" y="9860340"/>
                <a:ext cx="10668000" cy="2920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−3≠</m:t>
                    </m:r>
                    <m:r>
                      <a:rPr lang="en-US" alt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sz="48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sz="48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48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−1;</m:t>
                    </m:r>
                    <m:f>
                      <m:fPr>
                        <m:ctrlPr>
                          <a:rPr lang="en-US" altLang="en-US" sz="4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48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4360FD-F32C-4620-B809-6031378AA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9860340"/>
                <a:ext cx="10668000" cy="2920030"/>
              </a:xfrm>
              <a:prstGeom prst="rect">
                <a:avLst/>
              </a:prstGeom>
              <a:blipFill>
                <a:blip r:embed="rId6"/>
                <a:stretch>
                  <a:fillRect l="-2629" t="-4593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1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6F848-F606-4EDB-A1CD-D1E9839D90C5}"/>
              </a:ext>
            </a:extLst>
          </p:cNvPr>
          <p:cNvSpPr/>
          <p:nvPr/>
        </p:nvSpPr>
        <p:spPr>
          <a:xfrm>
            <a:off x="1371600" y="762000"/>
            <a:ext cx="11887200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3: 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3A903A-C25E-4F0E-87D6-B2B64B0DFA06}"/>
                  </a:ext>
                </a:extLst>
              </p:cNvPr>
              <p:cNvSpPr txBox="1"/>
              <p:nvPr/>
            </p:nvSpPr>
            <p:spPr>
              <a:xfrm>
                <a:off x="1752600" y="1600200"/>
                <a:ext cx="21031200" cy="5773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86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  <a:tab pos="2286000" algn="l"/>
                  </a:tabLst>
                </a:pPr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y = x</a:t>
                </a:r>
                <a:r>
                  <a:rPr lang="es-ES" sz="4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4x + 5	b) y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2286000" algn="l"/>
                  </a:tabLst>
                </a:pPr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e) y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f)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  <a:tab pos="2286000" algn="l"/>
                  </a:tabLst>
                </a:pPr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h)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  <a:tab pos="228600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k)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s-E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l)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3)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s-E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s-ES" sz="4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3A903A-C25E-4F0E-87D6-B2B64B0DF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00200"/>
                <a:ext cx="21031200" cy="5773888"/>
              </a:xfrm>
              <a:prstGeom prst="rect">
                <a:avLst/>
              </a:prstGeom>
              <a:blipFill>
                <a:blip r:embed="rId2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E5D7F9-94DA-4F8D-9067-34DDBF184D8E}"/>
                  </a:ext>
                </a:extLst>
              </p:cNvPr>
              <p:cNvSpPr/>
              <p:nvPr/>
            </p:nvSpPr>
            <p:spPr>
              <a:xfrm>
                <a:off x="1219200" y="7162800"/>
                <a:ext cx="11201400" cy="3217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+4≥0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≥−4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=[−4;2)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E5D7F9-94DA-4F8D-9067-34DDBF184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162800"/>
                <a:ext cx="11201400" cy="3217356"/>
              </a:xfrm>
              <a:prstGeom prst="rect">
                <a:avLst/>
              </a:prstGeom>
              <a:blipFill>
                <a:blip r:embed="rId3"/>
                <a:stretch>
                  <a:fillRect l="-2448" t="-41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F13EB7-C18D-4B32-9624-B877D7484C4D}"/>
                  </a:ext>
                </a:extLst>
              </p:cNvPr>
              <p:cNvSpPr/>
              <p:nvPr/>
            </p:nvSpPr>
            <p:spPr>
              <a:xfrm>
                <a:off x="12573000" y="8153400"/>
                <a:ext cx="10668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25−</m:t>
                        </m:r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i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altLang="en-US" sz="4800" b="0" i="1" dirty="0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alt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en-US" sz="4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4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0" dirty="0" smtClean="0">
                            <a:latin typeface="Cambria Math" panose="02040503050406030204" pitchFamily="18" charset="0"/>
                          </a:rPr>
                          <m:t>−5;5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F13EB7-C18D-4B32-9624-B877D7484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8153400"/>
                <a:ext cx="10668000" cy="2308324"/>
              </a:xfrm>
              <a:prstGeom prst="rect">
                <a:avLst/>
              </a:prstGeom>
              <a:blipFill>
                <a:blip r:embed="rId4"/>
                <a:stretch>
                  <a:fillRect l="-2629" t="-5820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FAE94-C710-4C0C-A008-43E12AD4A182}"/>
                  </a:ext>
                </a:extLst>
              </p:cNvPr>
              <p:cNvSpPr/>
              <p:nvPr/>
            </p:nvSpPr>
            <p:spPr>
              <a:xfrm>
                <a:off x="1219200" y="10399108"/>
                <a:ext cx="11201400" cy="2478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−2≠0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2−2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≠±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4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∞;1</m:t>
                        </m:r>
                      </m:e>
                    </m:d>
                    <m:r>
                      <a:rPr lang="en-US" alt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sz="4800" b="0" i="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FAE94-C710-4C0C-A008-43E12AD4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399108"/>
                <a:ext cx="11201400" cy="2478692"/>
              </a:xfrm>
              <a:prstGeom prst="rect">
                <a:avLst/>
              </a:prstGeom>
              <a:blipFill>
                <a:blip r:embed="rId5"/>
                <a:stretch>
                  <a:fillRect l="-2448" b="-1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D6C717-C479-40F2-A35E-52636B850AFF}"/>
                  </a:ext>
                </a:extLst>
              </p:cNvPr>
              <p:cNvSpPr/>
              <p:nvPr/>
            </p:nvSpPr>
            <p:spPr>
              <a:xfrm>
                <a:off x="12573000" y="10363200"/>
                <a:ext cx="11582400" cy="2478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 y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−1≥0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sz="48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−2≠0</m:t>
                            </m:r>
                          </m:e>
                        </m:eqArr>
                      </m:e>
                    </m:d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</a:rPr>
                      <m:t>=[1;+∞)\</m:t>
                    </m:r>
                    <m:r>
                      <m:rPr>
                        <m:lit/>
                      </m:rPr>
                      <a:rPr lang="en-US" alt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altLang="en-US" sz="4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en-US" sz="4800" b="0" i="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D6C717-C479-40F2-A35E-52636B850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10363200"/>
                <a:ext cx="11582400" cy="2478692"/>
              </a:xfrm>
              <a:prstGeom prst="rect">
                <a:avLst/>
              </a:prstGeom>
              <a:blipFill>
                <a:blip r:embed="rId6"/>
                <a:stretch>
                  <a:fillRect l="-2421" b="-1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2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139150" y="3581400"/>
            <a:ext cx="5728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ĐỒ THỊ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865128" y="4343400"/>
                <a:ext cx="20385272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định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tập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D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tập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tất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cả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các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điểm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𝐷</m:t>
                    </m:r>
                    <m:r>
                      <a:rPr lang="en-US" altLang="en-US" sz="4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trong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mặt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phẳng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tọa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độ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128" y="4343400"/>
                <a:ext cx="20385272" cy="1569660"/>
              </a:xfrm>
              <a:prstGeom prst="rect">
                <a:avLst/>
              </a:prstGeom>
              <a:blipFill>
                <a:blip r:embed="rId3"/>
                <a:stretch>
                  <a:fillRect l="-1376" t="-8560" r="-1824" b="-198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788928" y="5867400"/>
                <a:ext cx="14213072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Ví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1: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một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thẳng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28" y="5867400"/>
                <a:ext cx="14213072" cy="830997"/>
              </a:xfrm>
              <a:prstGeom prst="rect">
                <a:avLst/>
              </a:prstGeom>
              <a:blipFill>
                <a:blip r:embed="rId4"/>
                <a:stretch>
                  <a:fillRect l="-1930" t="-16176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3479" t="22444" r="61291" b="50948"/>
          <a:stretch/>
        </p:blipFill>
        <p:spPr>
          <a:xfrm>
            <a:off x="3271312" y="8509397"/>
            <a:ext cx="4495800" cy="3746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99EE16-273F-4D0E-B899-8D4269C5437B}"/>
              </a:ext>
            </a:extLst>
          </p:cNvPr>
          <p:cNvSpPr/>
          <p:nvPr/>
        </p:nvSpPr>
        <p:spPr>
          <a:xfrm>
            <a:off x="1052816" y="2667000"/>
            <a:ext cx="7252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CHO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26">
            <a:extLst>
              <a:ext uri="{FF2B5EF4-FFF2-40B4-BE49-F238E27FC236}">
                <a16:creationId xmlns:a16="http://schemas.microsoft.com/office/drawing/2014/main" id="{04826C21-8F8E-4037-BDC5-7179D704F85E}"/>
              </a:ext>
            </a:extLst>
          </p:cNvPr>
          <p:cNvGrpSpPr/>
          <p:nvPr/>
        </p:nvGrpSpPr>
        <p:grpSpPr>
          <a:xfrm>
            <a:off x="1042277" y="685797"/>
            <a:ext cx="8025523" cy="927236"/>
            <a:chOff x="7459670" y="7543799"/>
            <a:chExt cx="13257167" cy="927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495D00-C180-40D0-ABED-5685CE23BF26}"/>
                </a:ext>
              </a:extLst>
            </p:cNvPr>
            <p:cNvSpPr txBox="1"/>
            <p:nvPr/>
          </p:nvSpPr>
          <p:spPr>
            <a:xfrm>
              <a:off x="8993186" y="7620004"/>
              <a:ext cx="1172365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VỀ HÀM SỐ</a:t>
              </a:r>
            </a:p>
          </p:txBody>
        </p:sp>
        <p:grpSp>
          <p:nvGrpSpPr>
            <p:cNvPr id="21" name="Group 27">
              <a:extLst>
                <a:ext uri="{FF2B5EF4-FFF2-40B4-BE49-F238E27FC236}">
                  <a16:creationId xmlns:a16="http://schemas.microsoft.com/office/drawing/2014/main" id="{6B23B0AB-C362-4AAE-A0C8-ADFF8CB3BBCA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2" name="Isosceles Triangle 44">
                <a:extLst>
                  <a:ext uri="{FF2B5EF4-FFF2-40B4-BE49-F238E27FC236}">
                    <a16:creationId xmlns:a16="http://schemas.microsoft.com/office/drawing/2014/main" id="{3C4C538F-FA7D-407F-AFF0-871171426E4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Group 29">
                <a:extLst>
                  <a:ext uri="{FF2B5EF4-FFF2-40B4-BE49-F238E27FC236}">
                    <a16:creationId xmlns:a16="http://schemas.microsoft.com/office/drawing/2014/main" id="{C4814760-B1C4-4EB8-96D7-B47F5C1693C0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4" name="Round Same Side Corner Rectangle 48">
                  <a:extLst>
                    <a:ext uri="{FF2B5EF4-FFF2-40B4-BE49-F238E27FC236}">
                      <a16:creationId xmlns:a16="http://schemas.microsoft.com/office/drawing/2014/main" id="{45CD5130-0768-481E-8BE3-57688D8F2B0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FF21B9-8C8D-4F36-8A33-558D182BD600}"/>
                    </a:ext>
                  </a:extLst>
                </p:cNvPr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2F98EFF-374E-4F93-9BC0-CE296AD52F16}"/>
              </a:ext>
            </a:extLst>
          </p:cNvPr>
          <p:cNvSpPr/>
          <p:nvPr/>
        </p:nvSpPr>
        <p:spPr>
          <a:xfrm>
            <a:off x="1052816" y="1752600"/>
            <a:ext cx="128155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SỐ, TẬP XÁC ĐỊNH CỦA HÀM SỐ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C21B6AC-1820-4D20-8D30-7DBF32A5FDCA}"/>
                  </a:ext>
                </a:extLst>
              </p:cNvPr>
              <p:cNvSpPr/>
              <p:nvPr/>
            </p:nvSpPr>
            <p:spPr>
              <a:xfrm>
                <a:off x="1802009" y="6705600"/>
                <a:ext cx="13818991" cy="113531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Ví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2: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một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parabol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C21B6AC-1820-4D20-8D30-7DBF32A5F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09" y="6705600"/>
                <a:ext cx="13818991" cy="1135311"/>
              </a:xfrm>
              <a:prstGeom prst="rect">
                <a:avLst/>
              </a:prstGeom>
              <a:blipFill>
                <a:blip r:embed="rId6"/>
                <a:stretch>
                  <a:fillRect l="-2029" r="-485" b="-1344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8685E477-C1CD-4213-9F19-B0619D2FEF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85" t="43361" r="60770"/>
          <a:stretch/>
        </p:blipFill>
        <p:spPr>
          <a:xfrm>
            <a:off x="12041435" y="8458200"/>
            <a:ext cx="4419600" cy="4063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DEA52D-94BA-4B29-BA07-93DEB1A41E40}"/>
                  </a:ext>
                </a:extLst>
              </p:cNvPr>
              <p:cNvSpPr/>
              <p:nvPr/>
            </p:nvSpPr>
            <p:spPr>
              <a:xfrm>
                <a:off x="1854994" y="7772400"/>
                <a:ext cx="20547806" cy="83914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Ví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</a:t>
                </a:r>
                <a:r>
                  <a:rPr lang="en-US" altLang="en-US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3: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có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Phát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biểu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nào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sau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đây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?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DEA52D-94BA-4B29-BA07-93DEB1A4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4" y="7772400"/>
                <a:ext cx="20547806" cy="839140"/>
              </a:xfrm>
              <a:prstGeom prst="rect">
                <a:avLst/>
              </a:prstGeom>
              <a:blipFill>
                <a:blip r:embed="rId8"/>
                <a:stretch>
                  <a:fillRect l="-1335" t="-15217" b="-3768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722462-9A90-406E-A8AF-41986867B752}"/>
                  </a:ext>
                </a:extLst>
              </p:cNvPr>
              <p:cNvSpPr/>
              <p:nvPr/>
            </p:nvSpPr>
            <p:spPr>
              <a:xfrm>
                <a:off x="2921794" y="8717540"/>
                <a:ext cx="19374002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A.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Điểm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thuộc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</a:t>
                </a:r>
                <a:r>
                  <a:rPr lang="en-US" alt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B.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Điểm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thuộc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C.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Điểm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thuộc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</a:t>
                </a:r>
                <a:r>
                  <a:rPr lang="en-US" alt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D.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Điểm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thuộc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đồ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thị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722462-9A90-406E-A8AF-41986867B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94" y="8717540"/>
                <a:ext cx="19374002" cy="1569660"/>
              </a:xfrm>
              <a:prstGeom prst="rect">
                <a:avLst/>
              </a:prstGeom>
              <a:blipFill>
                <a:blip r:embed="rId9"/>
                <a:stretch>
                  <a:fillRect l="-1416" t="-8527" b="-197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3247497-3F18-44FC-8D59-74FF16848DD9}"/>
              </a:ext>
            </a:extLst>
          </p:cNvPr>
          <p:cNvSpPr/>
          <p:nvPr/>
        </p:nvSpPr>
        <p:spPr>
          <a:xfrm>
            <a:off x="13639800" y="9506366"/>
            <a:ext cx="914400" cy="844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5" grpId="0"/>
      <p:bldP spid="26" grpId="0"/>
      <p:bldP spid="27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943056" y="609600"/>
            <a:ext cx="11477544" cy="907192"/>
            <a:chOff x="7459670" y="7543799"/>
            <a:chExt cx="1310626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157274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SỰ BIẾN THIÊN CỦA HÀM SỐ 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12493" y="7640053"/>
                  <a:ext cx="70143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78E5AD4-A435-4A56-8F62-ED9366D36E70}"/>
              </a:ext>
            </a:extLst>
          </p:cNvPr>
          <p:cNvSpPr/>
          <p:nvPr/>
        </p:nvSpPr>
        <p:spPr>
          <a:xfrm>
            <a:off x="1052816" y="1524000"/>
            <a:ext cx="109867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0C8734-096E-4B33-BFDC-5BA08F24D909}"/>
                  </a:ext>
                </a:extLst>
              </p:cNvPr>
              <p:cNvSpPr txBox="1"/>
              <p:nvPr/>
            </p:nvSpPr>
            <p:spPr>
              <a:xfrm>
                <a:off x="2362200" y="2445399"/>
                <a:ext cx="1645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/>
                <a:r>
                  <a:rPr lang="en-US" alt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Định</a:t>
                </a:r>
                <a:r>
                  <a:rPr lang="en-US" alt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nghĩa</a:t>
                </a:r>
                <a:r>
                  <a:rPr lang="en-US" alt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hàm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số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định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en-US" alt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r>
                          <a:rPr lang="en-US" alt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</m:oMath>
                </a14:m>
                <a:endParaRPr lang="en-US" sz="48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0C8734-096E-4B33-BFDC-5BA08F24D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45399"/>
                <a:ext cx="16459200" cy="830997"/>
              </a:xfrm>
              <a:prstGeom prst="rect">
                <a:avLst/>
              </a:prstGeom>
              <a:blipFill>
                <a:blip r:embed="rId3"/>
                <a:stretch>
                  <a:fillRect l="-170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BB50D9E4-4496-4D97-93B4-91619AE6685E}"/>
                  </a:ext>
                </a:extLst>
              </p:cNvPr>
              <p:cNvSpPr txBox="1"/>
              <p:nvPr/>
            </p:nvSpPr>
            <p:spPr>
              <a:xfrm>
                <a:off x="7010400" y="4276111"/>
                <a:ext cx="10896600" cy="98168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BB50D9E4-4496-4D97-93B4-91619AE66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276111"/>
                <a:ext cx="10896600" cy="9816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075A57C-DBE1-4554-99F7-3EDA7B96F4F5}"/>
              </a:ext>
            </a:extLst>
          </p:cNvPr>
          <p:cNvSpPr txBox="1"/>
          <p:nvPr/>
        </p:nvSpPr>
        <p:spPr>
          <a:xfrm>
            <a:off x="4495800" y="3352800"/>
            <a:ext cx="161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endParaRPr lang="en-US" sz="4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2F457C5E-BAC8-4B48-9E61-B4664F9A78E8}"/>
                  </a:ext>
                </a:extLst>
              </p:cNvPr>
              <p:cNvSpPr txBox="1"/>
              <p:nvPr/>
            </p:nvSpPr>
            <p:spPr>
              <a:xfrm>
                <a:off x="7086600" y="6324600"/>
                <a:ext cx="10515600" cy="94581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2F457C5E-BAC8-4B48-9E61-B4664F9A7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6324600"/>
                <a:ext cx="10515600" cy="945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2DA4646-7B75-43F4-9756-2A9C73FFADFC}"/>
              </a:ext>
            </a:extLst>
          </p:cNvPr>
          <p:cNvSpPr txBox="1"/>
          <p:nvPr/>
        </p:nvSpPr>
        <p:spPr>
          <a:xfrm>
            <a:off x="4267200" y="5257800"/>
            <a:ext cx="15804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endParaRPr lang="en-US" sz="4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667B63-1172-4CE0-ADE9-71EA92342255}"/>
              </a:ext>
            </a:extLst>
          </p:cNvPr>
          <p:cNvSpPr/>
          <p:nvPr/>
        </p:nvSpPr>
        <p:spPr>
          <a:xfrm>
            <a:off x="1197603" y="7620000"/>
            <a:ext cx="51955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DD75E4-6028-4602-8D1F-D07B110B2D76}"/>
              </a:ext>
            </a:extLst>
          </p:cNvPr>
          <p:cNvCxnSpPr>
            <a:cxnSpLocks/>
          </p:cNvCxnSpPr>
          <p:nvPr/>
        </p:nvCxnSpPr>
        <p:spPr>
          <a:xfrm>
            <a:off x="11727187" y="8956893"/>
            <a:ext cx="26105" cy="385170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AD45DB-46E2-41FE-9F07-4DF495DAA6A4}"/>
              </a:ext>
            </a:extLst>
          </p:cNvPr>
          <p:cNvGrpSpPr/>
          <p:nvPr/>
        </p:nvGrpSpPr>
        <p:grpSpPr>
          <a:xfrm>
            <a:off x="2438400" y="9455799"/>
            <a:ext cx="7772400" cy="2667000"/>
            <a:chOff x="13487400" y="2133600"/>
            <a:chExt cx="7772400" cy="2667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6DFA13-B7FF-4419-AD36-11183D3FD46E}"/>
                </a:ext>
              </a:extLst>
            </p:cNvPr>
            <p:cNvCxnSpPr/>
            <p:nvPr/>
          </p:nvCxnSpPr>
          <p:spPr>
            <a:xfrm>
              <a:off x="14401800" y="2209800"/>
              <a:ext cx="76200" cy="2590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CC11CA-7D84-45FC-BB8F-4198CB9CEF07}"/>
                </a:ext>
              </a:extLst>
            </p:cNvPr>
            <p:cNvCxnSpPr/>
            <p:nvPr/>
          </p:nvCxnSpPr>
          <p:spPr>
            <a:xfrm>
              <a:off x="13639800" y="3048000"/>
              <a:ext cx="7620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F9C766-AF74-451D-BD59-9074A04765AD}"/>
                </a:ext>
              </a:extLst>
            </p:cNvPr>
            <p:cNvSpPr txBox="1"/>
            <p:nvPr/>
          </p:nvSpPr>
          <p:spPr>
            <a:xfrm>
              <a:off x="13792200" y="2133600"/>
              <a:ext cx="658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C18EF7-A5C2-4835-AF0C-39C66689E995}"/>
                </a:ext>
              </a:extLst>
            </p:cNvPr>
            <p:cNvSpPr txBox="1"/>
            <p:nvPr/>
          </p:nvSpPr>
          <p:spPr>
            <a:xfrm>
              <a:off x="13487400" y="3208347"/>
              <a:ext cx="13443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f(x)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B94C26-7ADF-46FC-963C-3F9EA0C99086}"/>
                </a:ext>
              </a:extLst>
            </p:cNvPr>
            <p:cNvSpPr txBox="1"/>
            <p:nvPr/>
          </p:nvSpPr>
          <p:spPr>
            <a:xfrm>
              <a:off x="14657674" y="2133600"/>
              <a:ext cx="658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E9E579-B8C4-4BD3-BA22-6C6B94FCBBEB}"/>
                </a:ext>
              </a:extLst>
            </p:cNvPr>
            <p:cNvSpPr txBox="1"/>
            <p:nvPr/>
          </p:nvSpPr>
          <p:spPr>
            <a:xfrm>
              <a:off x="20601274" y="2209800"/>
              <a:ext cx="658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AAD357F-7E8B-4462-B918-A92880E27B52}"/>
                </a:ext>
              </a:extLst>
            </p:cNvPr>
            <p:cNvCxnSpPr/>
            <p:nvPr/>
          </p:nvCxnSpPr>
          <p:spPr>
            <a:xfrm flipV="1">
              <a:off x="15011400" y="3276600"/>
              <a:ext cx="5715000" cy="137160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E309866-D747-42C0-B7AC-1B5E82F77922}"/>
              </a:ext>
            </a:extLst>
          </p:cNvPr>
          <p:cNvSpPr txBox="1"/>
          <p:nvPr/>
        </p:nvSpPr>
        <p:spPr>
          <a:xfrm>
            <a:off x="1740533" y="8421537"/>
            <a:ext cx="847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8B943B-2CA9-4455-9B91-43D12C2D606B}"/>
              </a:ext>
            </a:extLst>
          </p:cNvPr>
          <p:cNvSpPr txBox="1"/>
          <p:nvPr/>
        </p:nvSpPr>
        <p:spPr>
          <a:xfrm>
            <a:off x="12870188" y="84582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8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7B953B-B32C-4F6F-A9BA-5F3F7862B05C}"/>
              </a:ext>
            </a:extLst>
          </p:cNvPr>
          <p:cNvGrpSpPr/>
          <p:nvPr/>
        </p:nvGrpSpPr>
        <p:grpSpPr>
          <a:xfrm>
            <a:off x="13030200" y="9601200"/>
            <a:ext cx="7772400" cy="2667000"/>
            <a:chOff x="14097000" y="9296400"/>
            <a:chExt cx="7772400" cy="26670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B41DDD9-252C-486A-8804-8B3280C80759}"/>
                </a:ext>
              </a:extLst>
            </p:cNvPr>
            <p:cNvGrpSpPr/>
            <p:nvPr/>
          </p:nvGrpSpPr>
          <p:grpSpPr>
            <a:xfrm>
              <a:off x="14097000" y="9296400"/>
              <a:ext cx="7772400" cy="2667000"/>
              <a:chOff x="13487400" y="2133600"/>
              <a:chExt cx="7772400" cy="266700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69D6472-2A6E-4CF7-9D5F-22E333BE9B4D}"/>
                  </a:ext>
                </a:extLst>
              </p:cNvPr>
              <p:cNvCxnSpPr/>
              <p:nvPr/>
            </p:nvCxnSpPr>
            <p:spPr>
              <a:xfrm>
                <a:off x="14401800" y="2209800"/>
                <a:ext cx="76200" cy="25908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D4EB212-1132-4FB7-A925-7E65D27207FC}"/>
                  </a:ext>
                </a:extLst>
              </p:cNvPr>
              <p:cNvCxnSpPr/>
              <p:nvPr/>
            </p:nvCxnSpPr>
            <p:spPr>
              <a:xfrm>
                <a:off x="13639800" y="3048000"/>
                <a:ext cx="7620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5C0FD6-2A8A-42DB-B271-7FE7C4281D9C}"/>
                  </a:ext>
                </a:extLst>
              </p:cNvPr>
              <p:cNvSpPr txBox="1"/>
              <p:nvPr/>
            </p:nvSpPr>
            <p:spPr>
              <a:xfrm>
                <a:off x="13792200" y="2133600"/>
                <a:ext cx="6585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30BF2DE-5AA2-4BA3-8E47-65CFEB039DAD}"/>
                  </a:ext>
                </a:extLst>
              </p:cNvPr>
              <p:cNvSpPr txBox="1"/>
              <p:nvPr/>
            </p:nvSpPr>
            <p:spPr>
              <a:xfrm>
                <a:off x="13487400" y="3208347"/>
                <a:ext cx="1170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C5A8D9-3222-42AA-82EB-7570C356BBF2}"/>
                  </a:ext>
                </a:extLst>
              </p:cNvPr>
              <p:cNvSpPr txBox="1"/>
              <p:nvPr/>
            </p:nvSpPr>
            <p:spPr>
              <a:xfrm>
                <a:off x="14657674" y="2133600"/>
                <a:ext cx="6585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3C7C35-21B7-4615-A184-BB584941EA84}"/>
                  </a:ext>
                </a:extLst>
              </p:cNvPr>
              <p:cNvSpPr txBox="1"/>
              <p:nvPr/>
            </p:nvSpPr>
            <p:spPr>
              <a:xfrm>
                <a:off x="20601274" y="2209800"/>
                <a:ext cx="6585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C1C882A-DB6F-42EC-9277-F5208B67DCE7}"/>
                </a:ext>
              </a:extLst>
            </p:cNvPr>
            <p:cNvCxnSpPr/>
            <p:nvPr/>
          </p:nvCxnSpPr>
          <p:spPr>
            <a:xfrm>
              <a:off x="15544800" y="10515600"/>
              <a:ext cx="5867400" cy="106680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43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5342</TotalTime>
  <Words>3294</Words>
  <Application>Microsoft Office PowerPoint</Application>
  <PresentationFormat>Custom</PresentationFormat>
  <Paragraphs>235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AvantGarde-Demi</vt:lpstr>
      <vt:lpstr>Batang</vt:lpstr>
      <vt:lpstr>Calibri</vt:lpstr>
      <vt:lpstr>Cambria Math</vt:lpstr>
      <vt:lpstr>Chu Van An</vt:lpstr>
      <vt:lpstr>Symbol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Convertio</cp:lastModifiedBy>
  <cp:revision>482</cp:revision>
  <dcterms:created xsi:type="dcterms:W3CDTF">2013-08-31T11:42:51Z</dcterms:created>
  <dcterms:modified xsi:type="dcterms:W3CDTF">2021-10-18T12:49:16Z</dcterms:modified>
</cp:coreProperties>
</file>